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56" r:id="rId3"/>
    <p:sldId id="257" r:id="rId4"/>
    <p:sldId id="258" r:id="rId5"/>
    <p:sldId id="259" r:id="rId6"/>
    <p:sldId id="260" r:id="rId7"/>
    <p:sldId id="261" r:id="rId8"/>
    <p:sldId id="262" r:id="rId9"/>
    <p:sldId id="263" r:id="rId10"/>
    <p:sldId id="264" r:id="rId11"/>
    <p:sldId id="265" r:id="rId12"/>
    <p:sldId id="266" r:id="rId13"/>
    <p:sldId id="267" r:id="rId14"/>
    <p:sldId id="297" r:id="rId15"/>
    <p:sldId id="268" r:id="rId16"/>
    <p:sldId id="270" r:id="rId17"/>
    <p:sldId id="269" r:id="rId18"/>
    <p:sldId id="271" r:id="rId19"/>
    <p:sldId id="272" r:id="rId20"/>
    <p:sldId id="273" r:id="rId21"/>
    <p:sldId id="274" r:id="rId22"/>
    <p:sldId id="275" r:id="rId23"/>
    <p:sldId id="276" r:id="rId24"/>
    <p:sldId id="277" r:id="rId25"/>
    <p:sldId id="278" r:id="rId26"/>
    <p:sldId id="281" r:id="rId27"/>
    <p:sldId id="279" r:id="rId28"/>
    <p:sldId id="280" r:id="rId29"/>
    <p:sldId id="283" r:id="rId30"/>
    <p:sldId id="284" r:id="rId31"/>
    <p:sldId id="285" r:id="rId32"/>
    <p:sldId id="298" r:id="rId33"/>
    <p:sldId id="286" r:id="rId34"/>
    <p:sldId id="287" r:id="rId35"/>
    <p:sldId id="288" r:id="rId36"/>
    <p:sldId id="289" r:id="rId37"/>
    <p:sldId id="290" r:id="rId38"/>
    <p:sldId id="291" r:id="rId39"/>
    <p:sldId id="29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682"/>
    <a:srgbClr val="01559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22" d="100"/>
          <a:sy n="122" d="100"/>
        </p:scale>
        <p:origin x="-131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64A9F-CCFE-4A05-A879-B2753A54E6D8}"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64A9F-CCFE-4A05-A879-B2753A54E6D8}"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64A9F-CCFE-4A05-A879-B2753A54E6D8}"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64A9F-CCFE-4A05-A879-B2753A54E6D8}"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64A9F-CCFE-4A05-A879-B2753A54E6D8}"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64A9F-CCFE-4A05-A879-B2753A54E6D8}"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64A9F-CCFE-4A05-A879-B2753A54E6D8}" type="datetimeFigureOut">
              <a:rPr lang="en-US" smtClean="0"/>
              <a:pPr/>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64A9F-CCFE-4A05-A879-B2753A54E6D8}" type="datetimeFigureOut">
              <a:rPr lang="en-US" smtClean="0"/>
              <a:pPr/>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64A9F-CCFE-4A05-A879-B2753A54E6D8}" type="datetimeFigureOut">
              <a:rPr lang="en-US" smtClean="0"/>
              <a:pPr/>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64A9F-CCFE-4A05-A879-B2753A54E6D8}"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64A9F-CCFE-4A05-A879-B2753A54E6D8}"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F1ABF-D779-4305-B963-5D9B770D51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64A9F-CCFE-4A05-A879-B2753A54E6D8}" type="datetimeFigureOut">
              <a:rPr lang="en-US" smtClean="0"/>
              <a:pPr/>
              <a:t>5/14/2021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F1ABF-D779-4305-B963-5D9B770D51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DMISLOGO.png"/>
          <p:cNvPicPr>
            <a:picLocks noChangeAspect="1"/>
          </p:cNvPicPr>
          <p:nvPr/>
        </p:nvPicPr>
        <p:blipFill>
          <a:blip r:embed="rId2"/>
          <a:stretch>
            <a:fillRect/>
          </a:stretch>
        </p:blipFill>
        <p:spPr>
          <a:xfrm>
            <a:off x="2057400" y="1905000"/>
            <a:ext cx="4832086" cy="2127273"/>
          </a:xfrm>
          <a:prstGeom prst="rect">
            <a:avLst/>
          </a:prstGeom>
        </p:spPr>
      </p:pic>
      <p:pic>
        <p:nvPicPr>
          <p:cNvPr id="5" name="Picture 4" descr="SigmaNexWordSlogan.png"/>
          <p:cNvPicPr>
            <a:picLocks noChangeAspect="1"/>
          </p:cNvPicPr>
          <p:nvPr/>
        </p:nvPicPr>
        <p:blipFill>
          <a:blip r:embed="rId3" cstate="print"/>
          <a:stretch>
            <a:fillRect/>
          </a:stretch>
        </p:blipFill>
        <p:spPr>
          <a:xfrm>
            <a:off x="6004035" y="5715000"/>
            <a:ext cx="2824131" cy="9306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8601"/>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Tools</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EASY ALIGNMENT TOOLS.jpg"/>
          <p:cNvPicPr>
            <a:picLocks noChangeAspect="1"/>
          </p:cNvPicPr>
          <p:nvPr/>
        </p:nvPicPr>
        <p:blipFill>
          <a:blip r:embed="rId2"/>
          <a:stretch>
            <a:fillRect/>
          </a:stretch>
        </p:blipFill>
        <p:spPr>
          <a:xfrm>
            <a:off x="838200" y="990600"/>
            <a:ext cx="5105400" cy="3448809"/>
          </a:xfrm>
          <a:prstGeom prst="rect">
            <a:avLst/>
          </a:prstGeom>
        </p:spPr>
      </p:pic>
      <p:pic>
        <p:nvPicPr>
          <p:cNvPr id="6" name="Picture 5" descr="EASY DIST TOOLS.jpg"/>
          <p:cNvPicPr>
            <a:picLocks noChangeAspect="1"/>
          </p:cNvPicPr>
          <p:nvPr/>
        </p:nvPicPr>
        <p:blipFill>
          <a:blip r:embed="rId3"/>
          <a:stretch>
            <a:fillRect/>
          </a:stretch>
        </p:blipFill>
        <p:spPr>
          <a:xfrm>
            <a:off x="2971800" y="3962400"/>
            <a:ext cx="5676701" cy="2057400"/>
          </a:xfrm>
          <a:prstGeom prst="rect">
            <a:avLst/>
          </a:prstGeom>
        </p:spPr>
      </p:pic>
      <p:sp>
        <p:nvSpPr>
          <p:cNvPr id="7" name="Content Placeholder 2"/>
          <p:cNvSpPr txBox="1">
            <a:spLocks/>
          </p:cNvSpPr>
          <p:nvPr/>
        </p:nvSpPr>
        <p:spPr>
          <a:xfrm>
            <a:off x="6096000" y="990600"/>
            <a:ext cx="2514600" cy="1905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Step by step guide for alignment </a:t>
            </a:r>
            <a:endParaRPr kumimoji="0" lang="en-US" sz="1600" b="0" i="1"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baseline="0" dirty="0" smtClean="0"/>
              <a:t>Possible combinations</a:t>
            </a:r>
            <a:r>
              <a:rPr lang="en-US" sz="1600" i="1" dirty="0" smtClean="0"/>
              <a:t> for distances and angles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descr="SigmaNexWordSlogan.png"/>
          <p:cNvPicPr>
            <a:picLocks noChangeAspect="1"/>
          </p:cNvPicPr>
          <p:nvPr/>
        </p:nvPicPr>
        <p:blipFill>
          <a:blip r:embed="rId4"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8601"/>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Super Smart Programming</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grpSp>
        <p:nvGrpSpPr>
          <p:cNvPr id="28" name="Group 27"/>
          <p:cNvGrpSpPr/>
          <p:nvPr/>
        </p:nvGrpSpPr>
        <p:grpSpPr>
          <a:xfrm>
            <a:off x="1524000" y="914400"/>
            <a:ext cx="7391400" cy="5105400"/>
            <a:chOff x="1524000" y="914400"/>
            <a:chExt cx="7391400" cy="5105400"/>
          </a:xfrm>
        </p:grpSpPr>
        <p:grpSp>
          <p:nvGrpSpPr>
            <p:cNvPr id="17" name="Group 16"/>
            <p:cNvGrpSpPr/>
            <p:nvPr/>
          </p:nvGrpSpPr>
          <p:grpSpPr>
            <a:xfrm>
              <a:off x="1981200" y="914400"/>
              <a:ext cx="3505200" cy="1524000"/>
              <a:chOff x="3898392" y="1058334"/>
              <a:chExt cx="2523744" cy="1693333"/>
            </a:xfrm>
          </p:grpSpPr>
          <p:sp>
            <p:nvSpPr>
              <p:cNvPr id="13" name="Oval 12"/>
              <p:cNvSpPr/>
              <p:nvPr/>
            </p:nvSpPr>
            <p:spPr>
              <a:xfrm>
                <a:off x="3898392" y="1058334"/>
                <a:ext cx="2468880" cy="169333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98392" y="1312334"/>
                <a:ext cx="2523744" cy="1128514"/>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Smart CAD with </a:t>
                </a:r>
              </a:p>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Smart Feature Recognition</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grpSp>
        <p:grpSp>
          <p:nvGrpSpPr>
            <p:cNvPr id="20" name="Group 19"/>
            <p:cNvGrpSpPr/>
            <p:nvPr/>
          </p:nvGrpSpPr>
          <p:grpSpPr>
            <a:xfrm>
              <a:off x="6366934" y="4191000"/>
              <a:ext cx="2201334" cy="1066800"/>
              <a:chOff x="762000" y="2819400"/>
              <a:chExt cx="1981200" cy="1066800"/>
            </a:xfrm>
          </p:grpSpPr>
          <p:sp>
            <p:nvSpPr>
              <p:cNvPr id="12" name="Oval 11"/>
              <p:cNvSpPr/>
              <p:nvPr/>
            </p:nvSpPr>
            <p:spPr>
              <a:xfrm>
                <a:off x="762000" y="2819400"/>
                <a:ext cx="1981200" cy="1066800"/>
              </a:xfrm>
              <a:prstGeom prst="ellipse">
                <a:avLst/>
              </a:prstGeom>
              <a:solidFill>
                <a:schemeClr val="bg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9640" y="2971800"/>
                <a:ext cx="1783080" cy="707886"/>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Smart Navigation</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grpSp>
        <p:sp>
          <p:nvSpPr>
            <p:cNvPr id="14" name="Oval 13"/>
            <p:cNvSpPr/>
            <p:nvPr/>
          </p:nvSpPr>
          <p:spPr>
            <a:xfrm>
              <a:off x="6248400" y="2209800"/>
              <a:ext cx="2362200" cy="1066800"/>
            </a:xfrm>
            <a:prstGeom prst="ellipse">
              <a:avLst/>
            </a:prstGeom>
            <a:solidFill>
              <a:schemeClr val="bg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72200" y="2362200"/>
              <a:ext cx="2743200" cy="707886"/>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Smart </a:t>
              </a:r>
            </a:p>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Sensors</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grpSp>
          <p:nvGrpSpPr>
            <p:cNvPr id="19" name="Group 18"/>
            <p:cNvGrpSpPr/>
            <p:nvPr/>
          </p:nvGrpSpPr>
          <p:grpSpPr>
            <a:xfrm>
              <a:off x="1905000" y="5257800"/>
              <a:ext cx="3733800" cy="762000"/>
              <a:chOff x="3733800" y="4953000"/>
              <a:chExt cx="2743200" cy="952500"/>
            </a:xfrm>
          </p:grpSpPr>
          <p:sp>
            <p:nvSpPr>
              <p:cNvPr id="15" name="Oval 14"/>
              <p:cNvSpPr/>
              <p:nvPr/>
            </p:nvSpPr>
            <p:spPr>
              <a:xfrm>
                <a:off x="3845767" y="4953000"/>
                <a:ext cx="2519265" cy="952500"/>
              </a:xfrm>
              <a:prstGeom prst="ellipse">
                <a:avLst/>
              </a:prstGeom>
              <a:solidFill>
                <a:schemeClr val="bg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5181600"/>
                <a:ext cx="2743200" cy="500138"/>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Smart DMIS Editor</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grpSp>
        <p:grpSp>
          <p:nvGrpSpPr>
            <p:cNvPr id="22" name="Group 21"/>
            <p:cNvGrpSpPr/>
            <p:nvPr/>
          </p:nvGrpSpPr>
          <p:grpSpPr>
            <a:xfrm>
              <a:off x="1524000" y="3048000"/>
              <a:ext cx="4419600" cy="1447800"/>
              <a:chOff x="1752600" y="2819400"/>
              <a:chExt cx="4419600" cy="1447800"/>
            </a:xfrm>
          </p:grpSpPr>
          <p:sp>
            <p:nvSpPr>
              <p:cNvPr id="16" name="Oval 15"/>
              <p:cNvSpPr/>
              <p:nvPr/>
            </p:nvSpPr>
            <p:spPr>
              <a:xfrm>
                <a:off x="1752600" y="2819400"/>
                <a:ext cx="4419600" cy="1447800"/>
              </a:xfrm>
              <a:prstGeom prst="ellipse">
                <a:avLst/>
              </a:prstGeom>
              <a:solidFill>
                <a:schemeClr val="bg2"/>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63057" y="3094892"/>
                <a:ext cx="4103914"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accent6">
                        <a:lumMod val="75000"/>
                      </a:schemeClr>
                    </a:solidFill>
                    <a:effectLst>
                      <a:outerShdw blurRad="50800" dist="38100" dir="2700000" algn="tl" rotWithShape="0">
                        <a:prstClr val="black">
                          <a:alpha val="40000"/>
                        </a:prstClr>
                      </a:outerShdw>
                    </a:effectLst>
                    <a:latin typeface="Arial Black" pitchFamily="34" charset="0"/>
                  </a:rPr>
                  <a:t>Super Smart DMIS Programming</a:t>
                </a:r>
                <a:endParaRPr lang="en-US" sz="2800" dirty="0">
                  <a:solidFill>
                    <a:schemeClr val="accent6">
                      <a:lumMod val="75000"/>
                    </a:schemeClr>
                  </a:solidFill>
                  <a:effectLst>
                    <a:outerShdw blurRad="50800" dist="38100" dir="2700000" algn="tl" rotWithShape="0">
                      <a:prstClr val="black">
                        <a:alpha val="40000"/>
                      </a:prstClr>
                    </a:outerShdw>
                  </a:effectLst>
                  <a:latin typeface="Arial Black" pitchFamily="34" charset="0"/>
                </a:endParaRPr>
              </a:p>
            </p:txBody>
          </p:sp>
        </p:grpSp>
        <p:sp>
          <p:nvSpPr>
            <p:cNvPr id="23" name="Up-Down Arrow 22"/>
            <p:cNvSpPr/>
            <p:nvPr/>
          </p:nvSpPr>
          <p:spPr>
            <a:xfrm>
              <a:off x="3429000" y="2209800"/>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Down Arrow 23"/>
            <p:cNvSpPr/>
            <p:nvPr/>
          </p:nvSpPr>
          <p:spPr>
            <a:xfrm>
              <a:off x="3429000" y="4343400"/>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Down Arrow 25"/>
            <p:cNvSpPr/>
            <p:nvPr/>
          </p:nvSpPr>
          <p:spPr>
            <a:xfrm rot="3308533">
              <a:off x="5886024" y="2733507"/>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Down Arrow 26"/>
            <p:cNvSpPr/>
            <p:nvPr/>
          </p:nvSpPr>
          <p:spPr>
            <a:xfrm rot="7707642">
              <a:off x="5879452" y="3740999"/>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SigmaNexWordSlogan.png"/>
          <p:cNvPicPr>
            <a:picLocks noChangeAspect="1"/>
          </p:cNvPicPr>
          <p:nvPr/>
        </p:nvPicPr>
        <p:blipFill>
          <a:blip r:embed="rId2"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33400" y="228601"/>
            <a:ext cx="8153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Smart CAD with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Smart Feature Recognition</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10" name="Content Placeholder 2"/>
          <p:cNvSpPr txBox="1">
            <a:spLocks/>
          </p:cNvSpPr>
          <p:nvPr/>
        </p:nvSpPr>
        <p:spPr>
          <a:xfrm>
            <a:off x="5715000" y="990600"/>
            <a:ext cx="2667000" cy="990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Multi-Features Recognition on a Face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10" descr="VDMISSmartFeatEx.png"/>
          <p:cNvPicPr>
            <a:picLocks noChangeAspect="1"/>
          </p:cNvPicPr>
          <p:nvPr/>
        </p:nvPicPr>
        <p:blipFill>
          <a:blip r:embed="rId2" cstate="print"/>
          <a:stretch>
            <a:fillRect/>
          </a:stretch>
        </p:blipFill>
        <p:spPr>
          <a:xfrm>
            <a:off x="2895600" y="3048000"/>
            <a:ext cx="5838092" cy="3162300"/>
          </a:xfrm>
          <a:prstGeom prst="rect">
            <a:avLst/>
          </a:prstGeom>
        </p:spPr>
      </p:pic>
      <p:sp>
        <p:nvSpPr>
          <p:cNvPr id="12" name="Content Placeholder 2"/>
          <p:cNvSpPr txBox="1">
            <a:spLocks/>
          </p:cNvSpPr>
          <p:nvPr/>
        </p:nvSpPr>
        <p:spPr>
          <a:xfrm>
            <a:off x="304800" y="5181600"/>
            <a:ext cx="2590800" cy="9906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Compare</a:t>
            </a:r>
            <a:r>
              <a:rPr kumimoji="0" lang="en-US" sz="1600" b="0" i="1" u="none" strike="noStrike" kern="1200" cap="none" spc="0" normalizeH="0" noProof="0" dirty="0" smtClean="0">
                <a:ln>
                  <a:noFill/>
                </a:ln>
                <a:solidFill>
                  <a:schemeClr val="tx1"/>
                </a:solidFill>
                <a:effectLst/>
                <a:uLnTx/>
                <a:uFillTx/>
                <a:latin typeface="+mn-lt"/>
                <a:ea typeface="+mn-ea"/>
                <a:cs typeface="+mn-cs"/>
              </a:rPr>
              <a:t> a CAD Model and Created Geometry Features with Smart Feature Recognition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3" name="Picture 12" descr="SigmaNexWordSlogan.png"/>
          <p:cNvPicPr>
            <a:picLocks noChangeAspect="1"/>
          </p:cNvPicPr>
          <p:nvPr/>
        </p:nvPicPr>
        <p:blipFill>
          <a:blip r:embed="rId3" cstate="print"/>
          <a:stretch>
            <a:fillRect/>
          </a:stretch>
        </p:blipFill>
        <p:spPr>
          <a:xfrm>
            <a:off x="7391400" y="6172200"/>
            <a:ext cx="1436766" cy="473480"/>
          </a:xfrm>
          <a:prstGeom prst="rect">
            <a:avLst/>
          </a:prstGeom>
        </p:spPr>
      </p:pic>
      <p:pic>
        <p:nvPicPr>
          <p:cNvPr id="14" name="Picture 13" descr="SmartFeatCyl.png"/>
          <p:cNvPicPr>
            <a:picLocks noChangeAspect="1"/>
          </p:cNvPicPr>
          <p:nvPr/>
        </p:nvPicPr>
        <p:blipFill>
          <a:blip r:embed="rId4" cstate="print"/>
          <a:stretch>
            <a:fillRect/>
          </a:stretch>
        </p:blipFill>
        <p:spPr>
          <a:xfrm flipH="1">
            <a:off x="990600" y="990600"/>
            <a:ext cx="4648200" cy="25177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1"/>
            <a:ext cx="8153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Smart CAD</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6" name="Content Placeholder 2"/>
          <p:cNvSpPr txBox="1">
            <a:spLocks/>
          </p:cNvSpPr>
          <p:nvPr/>
        </p:nvSpPr>
        <p:spPr>
          <a:xfrm>
            <a:off x="533400" y="1295400"/>
            <a:ext cx="2590800" cy="36576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1" u="none" strike="noStrike" kern="1200" cap="none" spc="0" normalizeH="0" baseline="0" noProof="0" dirty="0" smtClean="0">
                <a:ln>
                  <a:noFill/>
                </a:ln>
                <a:solidFill>
                  <a:schemeClr val="tx1"/>
                </a:solidFill>
                <a:effectLst/>
                <a:uLnTx/>
                <a:uFillTx/>
                <a:latin typeface="+mn-lt"/>
                <a:ea typeface="+mn-ea"/>
                <a:cs typeface="+mn-cs"/>
              </a:rPr>
              <a:t>Direct CAD Import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Standard CAD formats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STEP</a:t>
            </a: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IGES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Optional CAD  formats</a:t>
            </a: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CATIA V6 – 3DXML</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CATIA V5, V4</a:t>
            </a: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a:t>
            </a:r>
            <a:r>
              <a:rPr lang="en-US" sz="1600" i="1" dirty="0" err="1" smtClean="0"/>
              <a:t>ProE</a:t>
            </a:r>
            <a:endParaRPr lang="en-US" sz="1600" i="1" dirty="0" smtClean="0"/>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a:t>
            </a:r>
            <a:r>
              <a:rPr kumimoji="0" lang="en-US" sz="1600" b="0" i="1" u="none" strike="noStrike" kern="1200" cap="none" spc="0" normalizeH="0" baseline="0" noProof="0" dirty="0" err="1" smtClean="0">
                <a:ln>
                  <a:noFill/>
                </a:ln>
                <a:solidFill>
                  <a:schemeClr val="tx1"/>
                </a:solidFill>
                <a:effectLst/>
                <a:uLnTx/>
                <a:uFillTx/>
                <a:latin typeface="+mn-lt"/>
                <a:ea typeface="+mn-ea"/>
                <a:cs typeface="+mn-cs"/>
              </a:rPr>
              <a:t>SolidWorks</a:t>
            </a: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a:t>
            </a:r>
            <a:r>
              <a:rPr lang="en-US" sz="1600" i="1" dirty="0" err="1" smtClean="0"/>
              <a:t>Unigraphics</a:t>
            </a:r>
            <a:endParaRPr lang="en-US" sz="1600" i="1" dirty="0" smtClean="0"/>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a:t>
            </a:r>
            <a:r>
              <a:rPr kumimoji="0" lang="en-US" sz="1600" b="0" i="1" u="none" strike="noStrike" kern="1200" cap="none" spc="0" normalizeH="0" baseline="0" noProof="0" dirty="0" err="1" smtClean="0">
                <a:ln>
                  <a:noFill/>
                </a:ln>
                <a:solidFill>
                  <a:schemeClr val="tx1"/>
                </a:solidFill>
                <a:effectLst/>
                <a:uLnTx/>
                <a:uFillTx/>
                <a:latin typeface="+mn-lt"/>
                <a:ea typeface="+mn-ea"/>
                <a:cs typeface="+mn-cs"/>
              </a:rPr>
              <a:t>Parasolid</a:t>
            </a: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Solid Edge</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Inventor</a:t>
            </a: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a:t>
            </a: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1"/>
          <p:cNvPicPr>
            <a:picLocks noChangeAspect="1" noChangeArrowheads="1"/>
          </p:cNvPicPr>
          <p:nvPr/>
        </p:nvPicPr>
        <p:blipFill>
          <a:blip r:embed="rId2" cstate="print"/>
          <a:srcRect/>
          <a:stretch>
            <a:fillRect/>
          </a:stretch>
        </p:blipFill>
        <p:spPr bwMode="auto">
          <a:xfrm>
            <a:off x="2057400" y="4343400"/>
            <a:ext cx="3429000" cy="1858378"/>
          </a:xfrm>
          <a:prstGeom prst="rect">
            <a:avLst/>
          </a:prstGeom>
          <a:noFill/>
          <a:ln w="9525">
            <a:noFill/>
            <a:miter lim="800000"/>
            <a:headEnd/>
            <a:tailEnd/>
          </a:ln>
        </p:spPr>
      </p:pic>
      <p:sp>
        <p:nvSpPr>
          <p:cNvPr id="9" name="Content Placeholder 2"/>
          <p:cNvSpPr txBox="1">
            <a:spLocks/>
          </p:cNvSpPr>
          <p:nvPr/>
        </p:nvSpPr>
        <p:spPr>
          <a:xfrm>
            <a:off x="3352800" y="838200"/>
            <a:ext cx="5334000" cy="1600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1" u="none" strike="noStrike" kern="1200" cap="none" spc="0" normalizeH="0" baseline="0" noProof="0" dirty="0" smtClean="0">
                <a:ln>
                  <a:noFill/>
                </a:ln>
                <a:solidFill>
                  <a:schemeClr val="tx1"/>
                </a:solidFill>
                <a:effectLst/>
                <a:uLnTx/>
                <a:uFillTx/>
                <a:latin typeface="+mn-lt"/>
                <a:ea typeface="+mn-ea"/>
                <a:cs typeface="+mn-cs"/>
              </a:rPr>
              <a:t>VDMIS own Graphic Format – IVX and IVXR</a:t>
            </a: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a:t>
            </a:r>
            <a:r>
              <a:rPr lang="en-US" sz="1600" i="1" dirty="0" smtClean="0"/>
              <a:t>- Easy </a:t>
            </a:r>
            <a:r>
              <a:rPr lang="en-US" sz="1600" i="1" dirty="0" smtClean="0"/>
              <a:t>handling graphic entities and color mapping</a:t>
            </a: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a:t>
            </a:r>
            <a:r>
              <a:rPr lang="en-US" sz="1600" i="1" dirty="0" smtClean="0"/>
              <a:t>- Fast </a:t>
            </a:r>
            <a:r>
              <a:rPr lang="en-US" sz="1600" i="1" dirty="0" smtClean="0"/>
              <a:t>manipulating graphic entities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 name="Picture 9" descr="SigmaNexWordSlogan.png"/>
          <p:cNvPicPr>
            <a:picLocks noChangeAspect="1"/>
          </p:cNvPicPr>
          <p:nvPr/>
        </p:nvPicPr>
        <p:blipFill>
          <a:blip r:embed="rId3" cstate="print"/>
          <a:stretch>
            <a:fillRect/>
          </a:stretch>
        </p:blipFill>
        <p:spPr>
          <a:xfrm>
            <a:off x="7391400" y="6172200"/>
            <a:ext cx="1436766" cy="473480"/>
          </a:xfrm>
          <a:prstGeom prst="rect">
            <a:avLst/>
          </a:prstGeom>
        </p:spPr>
      </p:pic>
      <p:pic>
        <p:nvPicPr>
          <p:cNvPr id="30722" name="Picture 2" descr="No alternative text description for this image"/>
          <p:cNvPicPr>
            <a:picLocks noChangeAspect="1" noChangeArrowheads="1"/>
          </p:cNvPicPr>
          <p:nvPr/>
        </p:nvPicPr>
        <p:blipFill>
          <a:blip r:embed="rId4" cstate="print"/>
          <a:srcRect/>
          <a:stretch>
            <a:fillRect/>
          </a:stretch>
        </p:blipFill>
        <p:spPr bwMode="auto">
          <a:xfrm>
            <a:off x="4191000" y="1905000"/>
            <a:ext cx="4360985" cy="2362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Measuring Point Generation</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6" name="Picture 5" descr="VDMIS_PATH.png"/>
          <p:cNvPicPr>
            <a:picLocks noChangeAspect="1"/>
          </p:cNvPicPr>
          <p:nvPr/>
        </p:nvPicPr>
        <p:blipFill>
          <a:blip r:embed="rId3" cstate="print"/>
          <a:stretch>
            <a:fillRect/>
          </a:stretch>
        </p:blipFill>
        <p:spPr>
          <a:xfrm>
            <a:off x="773723" y="1562100"/>
            <a:ext cx="7807569" cy="4229100"/>
          </a:xfrm>
          <a:prstGeom prst="rect">
            <a:avLst/>
          </a:prstGeom>
        </p:spPr>
      </p:pic>
      <p:sp>
        <p:nvSpPr>
          <p:cNvPr id="7" name="Content Placeholder 2"/>
          <p:cNvSpPr txBox="1">
            <a:spLocks/>
          </p:cNvSpPr>
          <p:nvPr/>
        </p:nvSpPr>
        <p:spPr>
          <a:xfrm>
            <a:off x="762000" y="990600"/>
            <a:ext cx="7315200" cy="990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Easy measuring points generation on a surface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1"/>
            <a:ext cx="8153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Smart Sensors and Smart Navigation</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5" name="Content Placeholder 2"/>
          <p:cNvSpPr txBox="1">
            <a:spLocks/>
          </p:cNvSpPr>
          <p:nvPr/>
        </p:nvSpPr>
        <p:spPr>
          <a:xfrm>
            <a:off x="1066800" y="1066800"/>
            <a:ext cx="7086600" cy="5105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Smart Sensor:</a:t>
            </a:r>
            <a:r>
              <a:rPr kumimoji="0" lang="en-US" sz="1600" b="0" i="1" u="none" strike="noStrike" kern="1200" cap="none" spc="0" normalizeH="0" noProof="0" dirty="0" smtClean="0">
                <a:ln>
                  <a:noFill/>
                </a:ln>
                <a:solidFill>
                  <a:schemeClr val="tx1"/>
                </a:solidFill>
                <a:effectLst/>
                <a:uLnTx/>
                <a:uFillTx/>
                <a:latin typeface="+mn-lt"/>
                <a:ea typeface="+mn-ea"/>
                <a:cs typeface="+mn-cs"/>
              </a:rPr>
              <a:t> Auto creating sensors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1" u="none" strike="noStrike" kern="1200" cap="none" spc="0" normalizeH="0" noProof="0" dirty="0" smtClean="0">
                <a:ln>
                  <a:noFill/>
                </a:ln>
                <a:solidFill>
                  <a:schemeClr val="tx1"/>
                </a:solidFill>
                <a:effectLst/>
                <a:uLnTx/>
                <a:uFillTx/>
                <a:latin typeface="+mn-lt"/>
                <a:ea typeface="+mn-ea"/>
                <a:cs typeface="+mn-cs"/>
              </a:rPr>
              <a:t>Smart Navigation: Auto moving path generation with avoiding collisions</a:t>
            </a:r>
          </a:p>
          <a:p>
            <a:pPr marL="342900" indent="-342900">
              <a:spcBef>
                <a:spcPct val="20000"/>
              </a:spcBef>
              <a:buFont typeface="Arial" pitchFamily="34" charset="0"/>
              <a:buChar char="•"/>
              <a:defRPr/>
            </a:pPr>
            <a:r>
              <a:rPr lang="en-US" sz="1600" i="1" dirty="0" smtClean="0"/>
              <a:t>Easy and </a:t>
            </a:r>
            <a:r>
              <a:rPr lang="en-US" sz="1600" i="1" dirty="0" smtClean="0"/>
              <a:t>effective </a:t>
            </a:r>
            <a:r>
              <a:rPr lang="en-US" sz="1600" i="1" dirty="0" smtClean="0"/>
              <a:t>DMIS programming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1"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5602" name="Picture 1"/>
          <p:cNvPicPr>
            <a:picLocks noChangeAspect="1" noChangeArrowheads="1"/>
          </p:cNvPicPr>
          <p:nvPr/>
        </p:nvPicPr>
        <p:blipFill>
          <a:blip r:embed="rId2"/>
          <a:srcRect/>
          <a:stretch>
            <a:fillRect/>
          </a:stretch>
        </p:blipFill>
        <p:spPr bwMode="auto">
          <a:xfrm>
            <a:off x="1066800" y="2057400"/>
            <a:ext cx="7174525" cy="3886200"/>
          </a:xfrm>
          <a:prstGeom prst="rect">
            <a:avLst/>
          </a:prstGeom>
          <a:noFill/>
          <a:ln w="9525">
            <a:noFill/>
            <a:miter lim="800000"/>
            <a:headEnd/>
            <a:tailEnd/>
          </a:ln>
        </p:spPr>
      </p:pic>
      <p:pic>
        <p:nvPicPr>
          <p:cNvPr id="7" name="Picture 6"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400" y="228601"/>
            <a:ext cx="8153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Modules – 5 Axis Probes</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6" name="Content Placeholder 2"/>
          <p:cNvSpPr txBox="1">
            <a:spLocks/>
          </p:cNvSpPr>
          <p:nvPr/>
        </p:nvSpPr>
        <p:spPr>
          <a:xfrm>
            <a:off x="685800" y="914400"/>
            <a:ext cx="7620000" cy="990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1" u="none" strike="noStrike" kern="1200" cap="none" spc="0" normalizeH="0" baseline="0" noProof="0" dirty="0" smtClean="0">
                <a:ln>
                  <a:noFill/>
                </a:ln>
                <a:solidFill>
                  <a:schemeClr val="tx1"/>
                </a:solidFill>
                <a:effectLst/>
                <a:uLnTx/>
                <a:uFillTx/>
                <a:latin typeface="+mn-lt"/>
                <a:ea typeface="+mn-ea"/>
                <a:cs typeface="+mn-cs"/>
              </a:rPr>
              <a:t>VDMIS supports</a:t>
            </a:r>
            <a:r>
              <a:rPr kumimoji="0" lang="en-US" sz="1600" b="1" i="1" u="none" strike="noStrike" kern="1200" cap="none" spc="0" normalizeH="0" noProof="0" dirty="0" smtClean="0">
                <a:ln>
                  <a:noFill/>
                </a:ln>
                <a:solidFill>
                  <a:schemeClr val="tx1"/>
                </a:solidFill>
                <a:effectLst/>
                <a:uLnTx/>
                <a:uFillTx/>
                <a:latin typeface="+mn-lt"/>
                <a:ea typeface="+mn-ea"/>
                <a:cs typeface="+mn-cs"/>
              </a:rPr>
              <a:t> 5 Axis Probe Heads: </a:t>
            </a:r>
            <a:r>
              <a:rPr lang="en-US" sz="1600" i="1" dirty="0" smtClean="0"/>
              <a:t>REVO, PH20</a:t>
            </a: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Auto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calculatio</a:t>
            </a:r>
            <a:r>
              <a:rPr kumimoji="0" lang="en-US" sz="1600" b="0" i="1" u="none" strike="noStrike" kern="1200" cap="none" spc="0" normalizeH="0" noProof="0" dirty="0" smtClean="0">
                <a:ln>
                  <a:noFill/>
                </a:ln>
                <a:solidFill>
                  <a:schemeClr val="tx1"/>
                </a:solidFill>
                <a:effectLst/>
                <a:uLnTx/>
                <a:uFillTx/>
                <a:latin typeface="+mn-lt"/>
                <a:ea typeface="+mn-ea"/>
                <a:cs typeface="+mn-cs"/>
              </a:rPr>
              <a:t>n </a:t>
            </a:r>
            <a:r>
              <a:rPr kumimoji="0" lang="en-US" sz="1600" b="0" i="1" u="none" strike="noStrike" kern="1200" cap="none" spc="0" normalizeH="0" noProof="0" dirty="0" smtClean="0">
                <a:ln>
                  <a:noFill/>
                </a:ln>
                <a:solidFill>
                  <a:schemeClr val="tx1"/>
                </a:solidFill>
                <a:effectLst/>
                <a:uLnTx/>
                <a:uFillTx/>
                <a:latin typeface="+mn-lt"/>
                <a:ea typeface="+mn-ea"/>
                <a:cs typeface="+mn-cs"/>
              </a:rPr>
              <a:t>of </a:t>
            </a:r>
            <a:r>
              <a:rPr kumimoji="0" lang="en-US" sz="1600" b="0" i="1" u="none" strike="noStrike" kern="1200" cap="none" spc="0" normalizeH="0" noProof="0" dirty="0" smtClean="0">
                <a:ln>
                  <a:noFill/>
                </a:ln>
                <a:solidFill>
                  <a:schemeClr val="tx1"/>
                </a:solidFill>
                <a:effectLst/>
                <a:uLnTx/>
                <a:uFillTx/>
                <a:latin typeface="+mn-lt"/>
                <a:ea typeface="+mn-ea"/>
                <a:cs typeface="+mn-cs"/>
              </a:rPr>
              <a:t>head angles </a:t>
            </a:r>
            <a:r>
              <a:rPr kumimoji="0" lang="en-US" sz="1600" b="0" i="1" u="none" strike="noStrike" kern="1200" cap="none" spc="0" normalizeH="0" noProof="0" dirty="0" smtClean="0">
                <a:ln>
                  <a:noFill/>
                </a:ln>
                <a:solidFill>
                  <a:schemeClr val="tx1"/>
                </a:solidFill>
                <a:effectLst/>
                <a:uLnTx/>
                <a:uFillTx/>
                <a:latin typeface="+mn-lt"/>
                <a:ea typeface="+mn-ea"/>
                <a:cs typeface="+mn-cs"/>
              </a:rPr>
              <a:t>for </a:t>
            </a:r>
            <a:r>
              <a:rPr kumimoji="0" lang="en-US" sz="1600" b="0" i="1" u="none" strike="noStrike" kern="1200" cap="none" spc="0" normalizeH="0" noProof="0" dirty="0" smtClean="0">
                <a:ln>
                  <a:noFill/>
                </a:ln>
                <a:solidFill>
                  <a:schemeClr val="tx1"/>
                </a:solidFill>
                <a:effectLst/>
                <a:uLnTx/>
                <a:uFillTx/>
                <a:latin typeface="+mn-lt"/>
                <a:ea typeface="+mn-ea"/>
                <a:cs typeface="+mn-cs"/>
              </a:rPr>
              <a:t>head touch with all axes and fixed quill</a:t>
            </a:r>
            <a:endParaRPr kumimoji="0" lang="en-US" sz="1600" b="0" i="1"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Easy DMIS Programming with </a:t>
            </a:r>
            <a:r>
              <a:rPr lang="en-US" sz="1600" b="1" i="1" dirty="0" smtClean="0"/>
              <a:t>Smart Feature and Smart Navigation </a:t>
            </a:r>
            <a:endParaRPr kumimoji="0" lang="en-US" sz="1600" b="1" i="1"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7651" name="Picture 3"/>
          <p:cNvPicPr>
            <a:picLocks noChangeAspect="1" noChangeArrowheads="1"/>
          </p:cNvPicPr>
          <p:nvPr/>
        </p:nvPicPr>
        <p:blipFill>
          <a:blip r:embed="rId2"/>
          <a:srcRect/>
          <a:stretch>
            <a:fillRect/>
          </a:stretch>
        </p:blipFill>
        <p:spPr bwMode="auto">
          <a:xfrm>
            <a:off x="533400" y="1981200"/>
            <a:ext cx="5886450" cy="2247900"/>
          </a:xfrm>
          <a:prstGeom prst="rect">
            <a:avLst/>
          </a:prstGeom>
          <a:noFill/>
          <a:ln w="9525">
            <a:noFill/>
            <a:miter lim="800000"/>
            <a:headEnd/>
            <a:tailEnd/>
          </a:ln>
          <a:effectLst/>
        </p:spPr>
      </p:pic>
      <p:pic>
        <p:nvPicPr>
          <p:cNvPr id="27652" name="Picture 4"/>
          <p:cNvPicPr>
            <a:picLocks noChangeAspect="1" noChangeArrowheads="1"/>
          </p:cNvPicPr>
          <p:nvPr/>
        </p:nvPicPr>
        <p:blipFill>
          <a:blip r:embed="rId3"/>
          <a:srcRect/>
          <a:stretch>
            <a:fillRect/>
          </a:stretch>
        </p:blipFill>
        <p:spPr bwMode="auto">
          <a:xfrm>
            <a:off x="2590800" y="4114800"/>
            <a:ext cx="6094639" cy="2126478"/>
          </a:xfrm>
          <a:prstGeom prst="rect">
            <a:avLst/>
          </a:prstGeom>
          <a:noFill/>
          <a:ln w="9525">
            <a:noFill/>
            <a:miter lim="800000"/>
            <a:headEnd/>
            <a:tailEnd/>
          </a:ln>
          <a:effectLst/>
        </p:spPr>
      </p:pic>
      <p:pic>
        <p:nvPicPr>
          <p:cNvPr id="7" name="Picture 6" descr="SigmaNexWordSlogan.png"/>
          <p:cNvPicPr>
            <a:picLocks noChangeAspect="1"/>
          </p:cNvPicPr>
          <p:nvPr/>
        </p:nvPicPr>
        <p:blipFill>
          <a:blip r:embed="rId4"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1"/>
            <a:ext cx="8153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Modules – Smart Scanning</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7" name="Content Placeholder 2"/>
          <p:cNvSpPr txBox="1">
            <a:spLocks/>
          </p:cNvSpPr>
          <p:nvPr/>
        </p:nvSpPr>
        <p:spPr>
          <a:xfrm>
            <a:off x="685800" y="914400"/>
            <a:ext cx="5257800" cy="990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1" u="none" strike="noStrike" kern="1200" cap="none" spc="0" normalizeH="0" baseline="0" noProof="0" dirty="0" smtClean="0">
                <a:ln>
                  <a:noFill/>
                </a:ln>
                <a:solidFill>
                  <a:schemeClr val="tx1"/>
                </a:solidFill>
                <a:effectLst/>
                <a:uLnTx/>
                <a:uFillTx/>
                <a:latin typeface="+mn-lt"/>
                <a:ea typeface="+mn-ea"/>
                <a:cs typeface="+mn-cs"/>
              </a:rPr>
              <a:t>VDMIS supports</a:t>
            </a:r>
            <a:r>
              <a:rPr kumimoji="0" lang="en-US" sz="1600" b="1" i="1" u="none" strike="noStrike" kern="1200" cap="none" spc="0" normalizeH="0" noProof="0" dirty="0" smtClean="0">
                <a:ln>
                  <a:noFill/>
                </a:ln>
                <a:solidFill>
                  <a:schemeClr val="tx1"/>
                </a:solidFill>
                <a:effectLst/>
                <a:uLnTx/>
                <a:uFillTx/>
                <a:latin typeface="+mn-lt"/>
                <a:ea typeface="+mn-ea"/>
                <a:cs typeface="+mn-cs"/>
              </a:rPr>
              <a:t> the full range of scanning probes:  </a:t>
            </a:r>
            <a:r>
              <a:rPr lang="en-US" sz="1600" i="1" dirty="0" smtClean="0"/>
              <a:t>REVO, SP800, SP25 and </a:t>
            </a:r>
            <a:r>
              <a:rPr lang="en-US" sz="1600" i="1" dirty="0" smtClean="0"/>
              <a:t>software </a:t>
            </a:r>
            <a:r>
              <a:rPr lang="en-US" sz="1600" i="1" dirty="0" smtClean="0"/>
              <a:t>scanning with TP20</a:t>
            </a: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6639" name="Picture 15"/>
          <p:cNvPicPr>
            <a:picLocks noChangeAspect="1" noChangeArrowheads="1"/>
          </p:cNvPicPr>
          <p:nvPr/>
        </p:nvPicPr>
        <p:blipFill>
          <a:blip r:embed="rId2"/>
          <a:srcRect/>
          <a:stretch>
            <a:fillRect/>
          </a:stretch>
        </p:blipFill>
        <p:spPr bwMode="auto">
          <a:xfrm>
            <a:off x="609600" y="3624262"/>
            <a:ext cx="4807352" cy="2133600"/>
          </a:xfrm>
          <a:prstGeom prst="rect">
            <a:avLst/>
          </a:prstGeom>
          <a:noFill/>
          <a:ln w="9525">
            <a:noFill/>
            <a:miter lim="800000"/>
            <a:headEnd/>
            <a:tailEnd/>
          </a:ln>
          <a:effectLst/>
        </p:spPr>
      </p:pic>
      <p:pic>
        <p:nvPicPr>
          <p:cNvPr id="26640" name="Picture 16"/>
          <p:cNvPicPr>
            <a:picLocks noChangeAspect="1" noChangeArrowheads="1"/>
          </p:cNvPicPr>
          <p:nvPr/>
        </p:nvPicPr>
        <p:blipFill>
          <a:blip r:embed="rId3"/>
          <a:srcRect/>
          <a:stretch>
            <a:fillRect/>
          </a:stretch>
        </p:blipFill>
        <p:spPr bwMode="auto">
          <a:xfrm>
            <a:off x="3962400" y="4191000"/>
            <a:ext cx="4774520" cy="1938338"/>
          </a:xfrm>
          <a:prstGeom prst="rect">
            <a:avLst/>
          </a:prstGeom>
          <a:noFill/>
          <a:ln w="9525">
            <a:noFill/>
            <a:miter lim="800000"/>
            <a:headEnd/>
            <a:tailEnd/>
          </a:ln>
          <a:effectLst/>
        </p:spPr>
      </p:pic>
      <p:pic>
        <p:nvPicPr>
          <p:cNvPr id="26637" name="Picture 13"/>
          <p:cNvPicPr>
            <a:picLocks noChangeAspect="1" noChangeArrowheads="1"/>
          </p:cNvPicPr>
          <p:nvPr/>
        </p:nvPicPr>
        <p:blipFill>
          <a:blip r:embed="rId4"/>
          <a:srcRect/>
          <a:stretch>
            <a:fillRect/>
          </a:stretch>
        </p:blipFill>
        <p:spPr bwMode="auto">
          <a:xfrm>
            <a:off x="2819400" y="1600200"/>
            <a:ext cx="5952367" cy="1981200"/>
          </a:xfrm>
          <a:prstGeom prst="rect">
            <a:avLst/>
          </a:prstGeom>
          <a:noFill/>
          <a:ln w="9525">
            <a:noFill/>
            <a:miter lim="800000"/>
            <a:headEnd/>
            <a:tailEnd/>
          </a:ln>
          <a:effectLst/>
        </p:spPr>
      </p:pic>
      <p:pic>
        <p:nvPicPr>
          <p:cNvPr id="8" name="Picture 7" descr="SigmaNexWordSlogan.png"/>
          <p:cNvPicPr>
            <a:picLocks noChangeAspect="1"/>
          </p:cNvPicPr>
          <p:nvPr/>
        </p:nvPicPr>
        <p:blipFill>
          <a:blip r:embed="rId5"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Modules – 5 Axis Scanning</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5" name="Content Placeholder 2"/>
          <p:cNvSpPr txBox="1">
            <a:spLocks/>
          </p:cNvSpPr>
          <p:nvPr/>
        </p:nvSpPr>
        <p:spPr>
          <a:xfrm>
            <a:off x="685800" y="914400"/>
            <a:ext cx="5257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1" u="none" strike="noStrike" kern="1200" cap="none" spc="0" normalizeH="0" baseline="0" noProof="0" dirty="0" smtClean="0">
                <a:ln>
                  <a:noFill/>
                </a:ln>
                <a:solidFill>
                  <a:schemeClr val="tx1"/>
                </a:solidFill>
                <a:effectLst/>
                <a:uLnTx/>
                <a:uFillTx/>
                <a:latin typeface="+mn-lt"/>
                <a:ea typeface="+mn-ea"/>
                <a:cs typeface="+mn-cs"/>
              </a:rPr>
              <a:t>5 Axis Scanning with REVO</a:t>
            </a: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Edge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sweep</a:t>
            </a:r>
            <a:r>
              <a:rPr kumimoji="0" lang="en-US" sz="1600" b="0" i="1" u="none" strike="noStrike" kern="1200" cap="none" spc="0" normalizeH="0" noProof="0" dirty="0" smtClean="0">
                <a:ln>
                  <a:noFill/>
                </a:ln>
                <a:solidFill>
                  <a:schemeClr val="tx1"/>
                </a:solidFill>
                <a:effectLst/>
                <a:uLnTx/>
                <a:uFillTx/>
                <a:latin typeface="+mn-lt"/>
                <a:ea typeface="+mn-ea"/>
                <a:cs typeface="+mn-cs"/>
              </a:rPr>
              <a:t> scanning</a:t>
            </a:r>
            <a:endParaRPr kumimoji="0" lang="en-US" sz="1600" b="0" i="1"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baseline="0" dirty="0" smtClean="0"/>
              <a:t>	-</a:t>
            </a:r>
            <a:r>
              <a:rPr lang="en-US" sz="1600" i="1" dirty="0" smtClean="0"/>
              <a:t> Surface </a:t>
            </a:r>
            <a:r>
              <a:rPr lang="en-US" sz="1600" i="1" dirty="0" smtClean="0"/>
              <a:t>scanning</a:t>
            </a:r>
            <a:endParaRPr lang="en-US" sz="1600" i="1" dirty="0" smtClean="0"/>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 Flat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face scanning</a:t>
            </a: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Helical </a:t>
            </a:r>
            <a:r>
              <a:rPr lang="en-US" sz="1600" i="1" dirty="0" smtClean="0"/>
              <a:t>scanning </a:t>
            </a:r>
            <a:endParaRPr lang="en-US" sz="1600" i="1" dirty="0" smtClean="0"/>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1600" i="1" dirty="0" smtClean="0"/>
              <a:t>	- Smart </a:t>
            </a:r>
            <a:r>
              <a:rPr lang="en-US" sz="1600" i="1" dirty="0" smtClean="0"/>
              <a:t>navigation </a:t>
            </a:r>
            <a:r>
              <a:rPr lang="en-US" sz="1600" i="1" dirty="0" smtClean="0"/>
              <a:t>to avoid collisions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600" b="0" i="1" u="none" strike="noStrike" kern="1200" cap="none" spc="0" normalizeH="0" noProof="0" dirty="0" smtClean="0">
                <a:ln>
                  <a:noFill/>
                </a:ln>
                <a:solidFill>
                  <a:schemeClr val="tx1"/>
                </a:solidFill>
                <a:effectLst/>
                <a:uLnTx/>
                <a:uFillTx/>
                <a:latin typeface="+mn-lt"/>
                <a:ea typeface="+mn-ea"/>
                <a:cs typeface="+mn-cs"/>
              </a:rPr>
              <a:t> Easy DMIS programming</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13"/>
          <p:cNvPicPr>
            <a:picLocks noChangeAspect="1" noChangeArrowheads="1"/>
          </p:cNvPicPr>
          <p:nvPr/>
        </p:nvPicPr>
        <p:blipFill>
          <a:blip r:embed="rId2"/>
          <a:srcRect/>
          <a:stretch>
            <a:fillRect/>
          </a:stretch>
        </p:blipFill>
        <p:spPr bwMode="auto">
          <a:xfrm>
            <a:off x="3733800" y="914400"/>
            <a:ext cx="5036618" cy="1676400"/>
          </a:xfrm>
          <a:prstGeom prst="rect">
            <a:avLst/>
          </a:prstGeom>
          <a:noFill/>
          <a:ln w="9525">
            <a:noFill/>
            <a:miter lim="800000"/>
            <a:headEnd/>
            <a:tailEnd/>
          </a:ln>
          <a:effectLst/>
        </p:spPr>
      </p:pic>
      <p:pic>
        <p:nvPicPr>
          <p:cNvPr id="8" name="Picture 7" descr="ProfileScan.png"/>
          <p:cNvPicPr>
            <a:picLocks noChangeAspect="1"/>
          </p:cNvPicPr>
          <p:nvPr/>
        </p:nvPicPr>
        <p:blipFill>
          <a:blip r:embed="rId3" cstate="print"/>
          <a:stretch>
            <a:fillRect/>
          </a:stretch>
        </p:blipFill>
        <p:spPr>
          <a:xfrm>
            <a:off x="685800" y="3429000"/>
            <a:ext cx="3429000" cy="1857375"/>
          </a:xfrm>
          <a:prstGeom prst="rect">
            <a:avLst/>
          </a:prstGeom>
        </p:spPr>
      </p:pic>
      <p:sp>
        <p:nvSpPr>
          <p:cNvPr id="10" name="Content Placeholder 2"/>
          <p:cNvSpPr txBox="1">
            <a:spLocks/>
          </p:cNvSpPr>
          <p:nvPr/>
        </p:nvSpPr>
        <p:spPr>
          <a:xfrm>
            <a:off x="609600" y="5334000"/>
            <a:ext cx="3352800" cy="1143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Flat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face scanning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with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sweeping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scanning</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SigmaNexWordSlogan.png"/>
          <p:cNvPicPr>
            <a:picLocks noChangeAspect="1"/>
          </p:cNvPicPr>
          <p:nvPr/>
        </p:nvPicPr>
        <p:blipFill>
          <a:blip r:embed="rId4" cstate="print"/>
          <a:stretch>
            <a:fillRect/>
          </a:stretch>
        </p:blipFill>
        <p:spPr>
          <a:xfrm>
            <a:off x="7391400" y="6172200"/>
            <a:ext cx="1436766" cy="473480"/>
          </a:xfrm>
          <a:prstGeom prst="rect">
            <a:avLst/>
          </a:prstGeom>
        </p:spPr>
      </p:pic>
      <p:pic>
        <p:nvPicPr>
          <p:cNvPr id="9" name="Picture 8" descr="3DCURVE_2.png"/>
          <p:cNvPicPr>
            <a:picLocks noChangeAspect="1"/>
          </p:cNvPicPr>
          <p:nvPr/>
        </p:nvPicPr>
        <p:blipFill>
          <a:blip r:embed="rId5" cstate="print"/>
          <a:stretch>
            <a:fillRect/>
          </a:stretch>
        </p:blipFill>
        <p:spPr>
          <a:xfrm>
            <a:off x="4419600" y="3124199"/>
            <a:ext cx="4343400" cy="2352675"/>
          </a:xfrm>
          <a:prstGeom prst="rect">
            <a:avLst/>
          </a:prstGeom>
        </p:spPr>
      </p:pic>
      <p:sp>
        <p:nvSpPr>
          <p:cNvPr id="11" name="Content Placeholder 2"/>
          <p:cNvSpPr txBox="1">
            <a:spLocks/>
          </p:cNvSpPr>
          <p:nvPr/>
        </p:nvSpPr>
        <p:spPr>
          <a:xfrm>
            <a:off x="4572000" y="5562600"/>
            <a:ext cx="4038600" cy="381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3D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curve scanning with 3D compensation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Scanned Data </a:t>
            </a: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Processing - Profile</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3c235c3b-d6e1-45b9-9965-c2a6353b49aa-original.png"/>
          <p:cNvPicPr>
            <a:picLocks noChangeAspect="1"/>
          </p:cNvPicPr>
          <p:nvPr/>
        </p:nvPicPr>
        <p:blipFill>
          <a:blip r:embed="rId2" cstate="print"/>
          <a:stretch>
            <a:fillRect/>
          </a:stretch>
        </p:blipFill>
        <p:spPr>
          <a:xfrm>
            <a:off x="1371600" y="965597"/>
            <a:ext cx="6781800" cy="5126088"/>
          </a:xfrm>
          <a:prstGeom prst="rect">
            <a:avLst/>
          </a:prstGeom>
        </p:spPr>
      </p:pic>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5" name="Picture 4" descr="FRONT COVER.jpg"/>
          <p:cNvPicPr>
            <a:picLocks noChangeAspect="1"/>
          </p:cNvPicPr>
          <p:nvPr/>
        </p:nvPicPr>
        <p:blipFill>
          <a:blip r:embed="rId2"/>
          <a:stretch>
            <a:fillRect/>
          </a:stretch>
        </p:blipFill>
        <p:spPr>
          <a:xfrm>
            <a:off x="838200" y="609600"/>
            <a:ext cx="7467600" cy="5659753"/>
          </a:xfrm>
          <a:prstGeom prst="rect">
            <a:avLst/>
          </a:prstGeom>
        </p:spPr>
      </p:pic>
      <p:pic>
        <p:nvPicPr>
          <p:cNvPr id="6" name="Picture 5" descr="SigmaNexWordSlogan.png"/>
          <p:cNvPicPr>
            <a:picLocks noChangeAspect="1"/>
          </p:cNvPicPr>
          <p:nvPr/>
        </p:nvPicPr>
        <p:blipFill>
          <a:blip r:embed="rId3" cstate="print"/>
          <a:stretch>
            <a:fillRect/>
          </a:stretch>
        </p:blipFill>
        <p:spPr>
          <a:xfrm>
            <a:off x="5943600" y="5410200"/>
            <a:ext cx="2361676" cy="77828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maNexWordSlogan.png"/>
          <p:cNvPicPr>
            <a:picLocks noChangeAspect="1"/>
          </p:cNvPicPr>
          <p:nvPr/>
        </p:nvPicPr>
        <p:blipFill>
          <a:blip r:embed="rId2" cstate="print"/>
          <a:stretch>
            <a:fillRect/>
          </a:stretch>
        </p:blipFill>
        <p:spPr>
          <a:xfrm>
            <a:off x="7391400" y="6172200"/>
            <a:ext cx="1436766" cy="473480"/>
          </a:xfrm>
          <a:prstGeom prst="rect">
            <a:avLst/>
          </a:prstGeom>
        </p:spPr>
      </p:pic>
      <p:sp>
        <p:nvSpPr>
          <p:cNvPr id="5"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Surface Cloud and Color Mapping</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6" name="Content Placeholder 2"/>
          <p:cNvSpPr txBox="1">
            <a:spLocks/>
          </p:cNvSpPr>
          <p:nvPr/>
        </p:nvSpPr>
        <p:spPr>
          <a:xfrm>
            <a:off x="685800" y="914400"/>
            <a:ext cx="5257800" cy="762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baseline="0" noProof="0" dirty="0" smtClean="0">
                <a:ln>
                  <a:noFill/>
                </a:ln>
                <a:solidFill>
                  <a:schemeClr val="tx1"/>
                </a:solidFill>
                <a:effectLst/>
                <a:uLnTx/>
                <a:uFillTx/>
                <a:latin typeface="+mn-lt"/>
                <a:ea typeface="+mn-ea"/>
                <a:cs typeface="+mn-cs"/>
              </a:rPr>
              <a:t>Several Surfaces can be measured separately</a:t>
            </a:r>
            <a:r>
              <a:rPr kumimoji="0" lang="en-US" sz="1600" i="1" u="none" strike="noStrike" kern="1200" cap="none" spc="0" normalizeH="0" noProof="0" dirty="0" smtClean="0">
                <a:ln>
                  <a:noFill/>
                </a:ln>
                <a:solidFill>
                  <a:schemeClr val="tx1"/>
                </a:solidFill>
                <a:effectLst/>
                <a:uLnTx/>
                <a:uFillTx/>
                <a:latin typeface="+mn-lt"/>
                <a:ea typeface="+mn-ea"/>
                <a:cs typeface="+mn-cs"/>
              </a:rPr>
              <a:t> but </a:t>
            </a:r>
            <a:r>
              <a:rPr kumimoji="0" lang="en-US" sz="1600" i="1" u="none" strike="noStrike" kern="1200" cap="none" spc="0" normalizeH="0" baseline="0" noProof="0" dirty="0" smtClean="0">
                <a:ln>
                  <a:noFill/>
                </a:ln>
                <a:solidFill>
                  <a:schemeClr val="tx1"/>
                </a:solidFill>
                <a:effectLst/>
                <a:uLnTx/>
                <a:uFillTx/>
                <a:latin typeface="+mn-lt"/>
                <a:ea typeface="+mn-ea"/>
                <a:cs typeface="+mn-cs"/>
              </a:rPr>
              <a:t>can be</a:t>
            </a:r>
            <a:r>
              <a:rPr kumimoji="0" lang="en-US" sz="1600" i="1" u="none" strike="noStrike" kern="1200" cap="none" spc="0" normalizeH="0" noProof="0" dirty="0" smtClean="0">
                <a:ln>
                  <a:noFill/>
                </a:ln>
                <a:solidFill>
                  <a:schemeClr val="tx1"/>
                </a:solidFill>
                <a:effectLst/>
                <a:uLnTx/>
                <a:uFillTx/>
                <a:latin typeface="+mn-lt"/>
                <a:ea typeface="+mn-ea"/>
                <a:cs typeface="+mn-cs"/>
              </a:rPr>
              <a:t> combined as a </a:t>
            </a:r>
            <a:r>
              <a:rPr kumimoji="0" lang="en-US" sz="1600" i="1" u="none" strike="noStrike" kern="1200" cap="none" spc="0" normalizeH="0" noProof="0" dirty="0" smtClean="0">
                <a:ln>
                  <a:noFill/>
                </a:ln>
                <a:solidFill>
                  <a:schemeClr val="tx1"/>
                </a:solidFill>
                <a:effectLst/>
                <a:uLnTx/>
                <a:uFillTx/>
                <a:latin typeface="+mn-lt"/>
                <a:ea typeface="+mn-ea"/>
                <a:cs typeface="+mn-cs"/>
              </a:rPr>
              <a:t>surface cloud</a:t>
            </a:r>
            <a:endParaRPr kumimoji="0" lang="en-US" sz="32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b7e538b2-65ac-4eb7-be1c-9ca69473dbac-original.png"/>
          <p:cNvPicPr>
            <a:picLocks noChangeAspect="1"/>
          </p:cNvPicPr>
          <p:nvPr/>
        </p:nvPicPr>
        <p:blipFill>
          <a:blip r:embed="rId3" cstate="print"/>
          <a:stretch>
            <a:fillRect/>
          </a:stretch>
        </p:blipFill>
        <p:spPr>
          <a:xfrm>
            <a:off x="838200" y="1600200"/>
            <a:ext cx="4975751" cy="2514600"/>
          </a:xfrm>
          <a:prstGeom prst="rect">
            <a:avLst/>
          </a:prstGeom>
        </p:spPr>
      </p:pic>
      <p:sp>
        <p:nvSpPr>
          <p:cNvPr id="9" name="Content Placeholder 2"/>
          <p:cNvSpPr txBox="1">
            <a:spLocks/>
          </p:cNvSpPr>
          <p:nvPr/>
        </p:nvSpPr>
        <p:spPr>
          <a:xfrm>
            <a:off x="5867400" y="2895600"/>
            <a:ext cx="2667000" cy="7620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baseline="0" noProof="0" dirty="0" smtClean="0">
                <a:ln>
                  <a:noFill/>
                </a:ln>
                <a:solidFill>
                  <a:schemeClr val="tx1"/>
                </a:solidFill>
                <a:effectLst/>
                <a:uLnTx/>
                <a:uFillTx/>
                <a:latin typeface="+mn-lt"/>
                <a:ea typeface="+mn-ea"/>
                <a:cs typeface="+mn-cs"/>
              </a:rPr>
              <a:t>Individual profile error display with a click for an</a:t>
            </a:r>
            <a:r>
              <a:rPr kumimoji="0" lang="en-US" sz="1600" i="1" u="none" strike="noStrike" kern="1200" cap="none" spc="0" normalizeH="0" noProof="0" dirty="0" smtClean="0">
                <a:ln>
                  <a:noFill/>
                </a:ln>
                <a:solidFill>
                  <a:schemeClr val="tx1"/>
                </a:solidFill>
                <a:effectLst/>
                <a:uLnTx/>
                <a:uFillTx/>
                <a:latin typeface="+mn-lt"/>
                <a:ea typeface="+mn-ea"/>
                <a:cs typeface="+mn-cs"/>
              </a:rPr>
              <a:t> interested point</a:t>
            </a:r>
            <a:endParaRPr kumimoji="0" lang="en-US" sz="32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descr="ColorMapping.png"/>
          <p:cNvPicPr>
            <a:picLocks noChangeAspect="1"/>
          </p:cNvPicPr>
          <p:nvPr/>
        </p:nvPicPr>
        <p:blipFill>
          <a:blip r:embed="rId4" cstate="print"/>
          <a:stretch>
            <a:fillRect/>
          </a:stretch>
        </p:blipFill>
        <p:spPr>
          <a:xfrm>
            <a:off x="3962400" y="3657600"/>
            <a:ext cx="4572000" cy="24765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ylinderScan.png"/>
          <p:cNvPicPr>
            <a:picLocks noChangeAspect="1"/>
          </p:cNvPicPr>
          <p:nvPr/>
        </p:nvPicPr>
        <p:blipFill>
          <a:blip r:embed="rId2" cstate="print"/>
          <a:stretch>
            <a:fillRect/>
          </a:stretch>
        </p:blipFill>
        <p:spPr>
          <a:xfrm>
            <a:off x="3810000" y="1219200"/>
            <a:ext cx="4671646" cy="2530475"/>
          </a:xfrm>
          <a:prstGeom prst="rect">
            <a:avLst/>
          </a:prstGeom>
        </p:spPr>
      </p:pic>
      <p:pic>
        <p:nvPicPr>
          <p:cNvPr id="5" name="Picture 4" descr="CurveCloud.png"/>
          <p:cNvPicPr>
            <a:picLocks noChangeAspect="1"/>
          </p:cNvPicPr>
          <p:nvPr/>
        </p:nvPicPr>
        <p:blipFill>
          <a:blip r:embed="rId3" cstate="print"/>
          <a:stretch>
            <a:fillRect/>
          </a:stretch>
        </p:blipFill>
        <p:spPr>
          <a:xfrm>
            <a:off x="990600" y="3352800"/>
            <a:ext cx="4994031" cy="2705100"/>
          </a:xfrm>
          <a:prstGeom prst="rect">
            <a:avLst/>
          </a:prstGeom>
        </p:spPr>
      </p:pic>
      <p:sp>
        <p:nvSpPr>
          <p:cNvPr id="6"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Curve Cloud and Profile Error</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7" name="Content Placeholder 2"/>
          <p:cNvSpPr txBox="1">
            <a:spLocks/>
          </p:cNvSpPr>
          <p:nvPr/>
        </p:nvSpPr>
        <p:spPr>
          <a:xfrm>
            <a:off x="762000" y="1143000"/>
            <a:ext cx="25146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baseline="0" noProof="0" dirty="0" smtClean="0">
                <a:ln>
                  <a:noFill/>
                </a:ln>
                <a:solidFill>
                  <a:schemeClr val="tx1"/>
                </a:solidFill>
                <a:effectLst/>
                <a:uLnTx/>
                <a:uFillTx/>
                <a:latin typeface="+mn-lt"/>
                <a:ea typeface="+mn-ea"/>
                <a:cs typeface="+mn-cs"/>
              </a:rPr>
              <a:t>Several </a:t>
            </a:r>
            <a:r>
              <a:rPr kumimoji="0" lang="en-US" sz="1600" i="1" u="none" strike="noStrike" kern="1200" cap="none" spc="0" normalizeH="0" baseline="0" noProof="0" dirty="0" smtClean="0">
                <a:ln>
                  <a:noFill/>
                </a:ln>
                <a:solidFill>
                  <a:schemeClr val="tx1"/>
                </a:solidFill>
                <a:effectLst/>
                <a:uLnTx/>
                <a:uFillTx/>
                <a:latin typeface="+mn-lt"/>
                <a:ea typeface="+mn-ea"/>
                <a:cs typeface="+mn-cs"/>
              </a:rPr>
              <a:t>curves </a:t>
            </a:r>
            <a:r>
              <a:rPr kumimoji="0" lang="en-US" sz="1600" i="1" u="none" strike="noStrike" kern="1200" cap="none" spc="0" normalizeH="0" baseline="0" noProof="0" dirty="0" smtClean="0">
                <a:ln>
                  <a:noFill/>
                </a:ln>
                <a:solidFill>
                  <a:schemeClr val="tx1"/>
                </a:solidFill>
                <a:effectLst/>
                <a:uLnTx/>
                <a:uFillTx/>
                <a:latin typeface="+mn-lt"/>
                <a:ea typeface="+mn-ea"/>
                <a:cs typeface="+mn-cs"/>
              </a:rPr>
              <a:t>can be measured separately</a:t>
            </a:r>
            <a:r>
              <a:rPr kumimoji="0" lang="en-US" sz="1600" i="1" u="none" strike="noStrike" kern="1200" cap="none" spc="0" normalizeH="0" noProof="0" dirty="0" smtClean="0">
                <a:ln>
                  <a:noFill/>
                </a:ln>
                <a:solidFill>
                  <a:schemeClr val="tx1"/>
                </a:solidFill>
                <a:effectLst/>
                <a:uLnTx/>
                <a:uFillTx/>
                <a:latin typeface="+mn-lt"/>
                <a:ea typeface="+mn-ea"/>
                <a:cs typeface="+mn-cs"/>
              </a:rPr>
              <a:t> but </a:t>
            </a:r>
            <a:r>
              <a:rPr kumimoji="0" lang="en-US" sz="1600" i="1" u="none" strike="noStrike" kern="1200" cap="none" spc="0" normalizeH="0" baseline="0" noProof="0" dirty="0" smtClean="0">
                <a:ln>
                  <a:noFill/>
                </a:ln>
                <a:solidFill>
                  <a:schemeClr val="tx1"/>
                </a:solidFill>
                <a:effectLst/>
                <a:uLnTx/>
                <a:uFillTx/>
                <a:latin typeface="+mn-lt"/>
                <a:ea typeface="+mn-ea"/>
                <a:cs typeface="+mn-cs"/>
              </a:rPr>
              <a:t>can be</a:t>
            </a:r>
            <a:r>
              <a:rPr kumimoji="0" lang="en-US" sz="1600" i="1" u="none" strike="noStrike" kern="1200" cap="none" spc="0" normalizeH="0" noProof="0" dirty="0" smtClean="0">
                <a:ln>
                  <a:noFill/>
                </a:ln>
                <a:solidFill>
                  <a:schemeClr val="tx1"/>
                </a:solidFill>
                <a:effectLst/>
                <a:uLnTx/>
                <a:uFillTx/>
                <a:latin typeface="+mn-lt"/>
                <a:ea typeface="+mn-ea"/>
                <a:cs typeface="+mn-cs"/>
              </a:rPr>
              <a:t> combined as a </a:t>
            </a:r>
            <a:r>
              <a:rPr kumimoji="0" lang="en-US" sz="1600" i="1" u="none" strike="noStrike" kern="1200" cap="none" spc="0" normalizeH="0" noProof="0" dirty="0" smtClean="0">
                <a:ln>
                  <a:noFill/>
                </a:ln>
                <a:solidFill>
                  <a:schemeClr val="tx1"/>
                </a:solidFill>
                <a:effectLst/>
                <a:uLnTx/>
                <a:uFillTx/>
                <a:latin typeface="+mn-lt"/>
                <a:ea typeface="+mn-ea"/>
                <a:cs typeface="+mn-cs"/>
              </a:rPr>
              <a:t>curve cloud </a:t>
            </a:r>
            <a:r>
              <a:rPr kumimoji="0" lang="en-US" sz="1600" i="1" u="none" strike="noStrike" kern="1200" cap="none" spc="0" normalizeH="0" noProof="0" dirty="0" smtClean="0">
                <a:ln>
                  <a:noFill/>
                </a:ln>
                <a:solidFill>
                  <a:schemeClr val="tx1"/>
                </a:solidFill>
                <a:effectLst/>
                <a:uLnTx/>
                <a:uFillTx/>
                <a:latin typeface="+mn-lt"/>
                <a:ea typeface="+mn-ea"/>
                <a:cs typeface="+mn-cs"/>
              </a:rPr>
              <a:t>for </a:t>
            </a:r>
            <a:r>
              <a:rPr kumimoji="0" lang="en-US" sz="1600" i="1" u="none" strike="noStrike" kern="1200" cap="none" spc="0" normalizeH="0" noProof="0" dirty="0" smtClean="0">
                <a:ln>
                  <a:noFill/>
                </a:ln>
                <a:solidFill>
                  <a:schemeClr val="tx1"/>
                </a:solidFill>
                <a:effectLst/>
                <a:uLnTx/>
                <a:uFillTx/>
                <a:latin typeface="+mn-lt"/>
                <a:ea typeface="+mn-ea"/>
                <a:cs typeface="+mn-cs"/>
              </a:rPr>
              <a:t>profile error analysis</a:t>
            </a:r>
            <a:endParaRPr kumimoji="0" lang="en-US" sz="32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descr="SigmaNexWordSlogan.png"/>
          <p:cNvPicPr>
            <a:picLocks noChangeAspect="1"/>
          </p:cNvPicPr>
          <p:nvPr/>
        </p:nvPicPr>
        <p:blipFill>
          <a:blip r:embed="rId4"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rve scan.png"/>
          <p:cNvPicPr>
            <a:picLocks noChangeAspect="1"/>
          </p:cNvPicPr>
          <p:nvPr/>
        </p:nvPicPr>
        <p:blipFill>
          <a:blip r:embed="rId2"/>
          <a:stretch>
            <a:fillRect/>
          </a:stretch>
        </p:blipFill>
        <p:spPr>
          <a:xfrm>
            <a:off x="762000" y="1371600"/>
            <a:ext cx="7526215" cy="4076700"/>
          </a:xfrm>
          <a:prstGeom prst="rect">
            <a:avLst/>
          </a:prstGeom>
        </p:spPr>
      </p:pic>
      <p:sp>
        <p:nvSpPr>
          <p:cNvPr id="6"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Curve Profile Error</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7" name="Picture 6"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maNexWordSlogan.png"/>
          <p:cNvPicPr>
            <a:picLocks noChangeAspect="1"/>
          </p:cNvPicPr>
          <p:nvPr/>
        </p:nvPicPr>
        <p:blipFill>
          <a:blip r:embed="rId2" cstate="print"/>
          <a:stretch>
            <a:fillRect/>
          </a:stretch>
        </p:blipFill>
        <p:spPr>
          <a:xfrm>
            <a:off x="7391400" y="6172200"/>
            <a:ext cx="1436766" cy="473480"/>
          </a:xfrm>
          <a:prstGeom prst="rect">
            <a:avLst/>
          </a:prstGeom>
        </p:spPr>
      </p:pic>
      <p:sp>
        <p:nvSpPr>
          <p:cNvPr id="5"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Tools – Smart </a:t>
            </a:r>
            <a:r>
              <a:rPr lang="en-US" sz="2400" u="sng" dirty="0" err="1"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Bestfit</a:t>
            </a: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 </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6" name="Picture 5" descr="SMART BESTFIT.png"/>
          <p:cNvPicPr>
            <a:picLocks noChangeAspect="1"/>
          </p:cNvPicPr>
          <p:nvPr/>
        </p:nvPicPr>
        <p:blipFill>
          <a:blip r:embed="rId3"/>
          <a:stretch>
            <a:fillRect/>
          </a:stretch>
        </p:blipFill>
        <p:spPr>
          <a:xfrm>
            <a:off x="762000" y="1654174"/>
            <a:ext cx="7848600" cy="4251325"/>
          </a:xfrm>
          <a:prstGeom prst="rect">
            <a:avLst/>
          </a:prstGeom>
        </p:spPr>
      </p:pic>
      <p:sp>
        <p:nvSpPr>
          <p:cNvPr id="7" name="Content Placeholder 2"/>
          <p:cNvSpPr txBox="1">
            <a:spLocks/>
          </p:cNvSpPr>
          <p:nvPr/>
        </p:nvSpPr>
        <p:spPr>
          <a:xfrm>
            <a:off x="762000" y="838200"/>
            <a:ext cx="7848600" cy="1676400"/>
          </a:xfrm>
          <a:prstGeom prst="rect">
            <a:avLst/>
          </a:prstGeom>
        </p:spPr>
        <p:txBody>
          <a:bodyPr vert="horz" lIns="91440" tIns="45720" rIns="91440" bIns="45720" rtlCol="0">
            <a:normAutofit/>
          </a:bodyPr>
          <a:lstStyle/>
          <a:p>
            <a:pPr>
              <a:buFont typeface="Arial" pitchFamily="34" charset="0"/>
              <a:buChar char="•"/>
            </a:pPr>
            <a:r>
              <a:rPr lang="en-US" sz="1600" i="1" dirty="0" smtClean="0"/>
              <a:t> Alignment of the part with the most complex shape like a “walk in the par”. Built with most powerful and intelligent algorithm to achieve the highest alignment accuracy with simple few steps.</a:t>
            </a:r>
          </a:p>
          <a:p>
            <a:pPr>
              <a:buFont typeface="Arial" pitchFamily="34" charset="0"/>
              <a:buChar char="•"/>
            </a:pPr>
            <a:endParaRPr lang="en-US" sz="1600" i="1"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a:t>
            </a:r>
            <a:r>
              <a:rPr lang="en-US" sz="28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 </a:t>
            </a: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Smart Tools – Smart Planner </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mart planner.png"/>
          <p:cNvPicPr>
            <a:picLocks noChangeAspect="1"/>
          </p:cNvPicPr>
          <p:nvPr/>
        </p:nvPicPr>
        <p:blipFill>
          <a:blip r:embed="rId2"/>
          <a:stretch>
            <a:fillRect/>
          </a:stretch>
        </p:blipFill>
        <p:spPr>
          <a:xfrm>
            <a:off x="914400" y="2051050"/>
            <a:ext cx="7467600" cy="4044950"/>
          </a:xfrm>
          <a:prstGeom prst="rect">
            <a:avLst/>
          </a:prstGeom>
        </p:spPr>
      </p:pic>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7" name="Content Placeholder 2"/>
          <p:cNvSpPr txBox="1">
            <a:spLocks/>
          </p:cNvSpPr>
          <p:nvPr/>
        </p:nvSpPr>
        <p:spPr>
          <a:xfrm>
            <a:off x="762000" y="838200"/>
            <a:ext cx="7620000" cy="1676400"/>
          </a:xfrm>
          <a:prstGeom prst="rect">
            <a:avLst/>
          </a:prstGeom>
        </p:spPr>
        <p:txBody>
          <a:bodyPr vert="horz" lIns="91440" tIns="45720" rIns="91440" bIns="45720" rtlCol="0">
            <a:normAutofit/>
          </a:bodyPr>
          <a:lstStyle/>
          <a:p>
            <a:pPr>
              <a:buFont typeface="Arial" pitchFamily="34" charset="0"/>
              <a:buChar char="•"/>
            </a:pPr>
            <a:r>
              <a:rPr lang="en-US" sz="1600" b="1" i="1" dirty="0" smtClean="0"/>
              <a:t> </a:t>
            </a:r>
            <a:r>
              <a:rPr lang="en-US" sz="1600" i="1" dirty="0" smtClean="0"/>
              <a:t>This function will make any part inspection task extremely easy, simple and well organized. The user can make the full list of all the features to measure and assign the sensors, approach and retract needed for every feature before starting the measurement process.</a:t>
            </a:r>
          </a:p>
          <a:p>
            <a:pPr>
              <a:buFont typeface="Arial" pitchFamily="34" charset="0"/>
              <a:buChar char="•"/>
            </a:pPr>
            <a:endParaRPr lang="en-US" sz="1600" i="1"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1"/>
            <a:ext cx="82296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DMIS Program Mirror</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MIRROR PROGRAM.png"/>
          <p:cNvPicPr>
            <a:picLocks noChangeAspect="1"/>
          </p:cNvPicPr>
          <p:nvPr/>
        </p:nvPicPr>
        <p:blipFill>
          <a:blip r:embed="rId2"/>
          <a:stretch>
            <a:fillRect/>
          </a:stretch>
        </p:blipFill>
        <p:spPr>
          <a:xfrm>
            <a:off x="838200" y="1752600"/>
            <a:ext cx="7596553" cy="4114800"/>
          </a:xfrm>
          <a:prstGeom prst="rect">
            <a:avLst/>
          </a:prstGeom>
        </p:spPr>
      </p:pic>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7" name="Content Placeholder 2"/>
          <p:cNvSpPr txBox="1">
            <a:spLocks/>
          </p:cNvSpPr>
          <p:nvPr/>
        </p:nvSpPr>
        <p:spPr>
          <a:xfrm>
            <a:off x="762000" y="838200"/>
            <a:ext cx="7620000" cy="1676400"/>
          </a:xfrm>
          <a:prstGeom prst="rect">
            <a:avLst/>
          </a:prstGeom>
        </p:spPr>
        <p:txBody>
          <a:bodyPr vert="horz" lIns="91440" tIns="45720" rIns="91440" bIns="45720" rtlCol="0">
            <a:normAutofit/>
          </a:bodyPr>
          <a:lstStyle/>
          <a:p>
            <a:pPr>
              <a:buFont typeface="Arial" pitchFamily="34" charset="0"/>
              <a:buChar char="•"/>
            </a:pPr>
            <a:r>
              <a:rPr lang="en-US" sz="1600" b="1" i="1" dirty="0" smtClean="0"/>
              <a:t> </a:t>
            </a:r>
            <a:r>
              <a:rPr lang="en-US" sz="1600" i="1" dirty="0" smtClean="0"/>
              <a:t>With 1 magic click VDMIS</a:t>
            </a:r>
            <a:r>
              <a:rPr lang="en-US" sz="1600" i="1" baseline="30000" dirty="0" smtClean="0"/>
              <a:t>®</a:t>
            </a:r>
            <a:r>
              <a:rPr lang="en-US" sz="1600" i="1" dirty="0" smtClean="0"/>
              <a:t> will mirror the DMIS part program and will create mirror sensors in sensors database so the new mirrored part program is ready to run immediately. </a:t>
            </a:r>
          </a:p>
          <a:p>
            <a:endParaRPr lang="en-US" sz="1600" b="1" i="1" dirty="0" smtClean="0"/>
          </a:p>
          <a:p>
            <a:pPr>
              <a:buFont typeface="Arial" pitchFamily="34" charset="0"/>
              <a:buChar char="•"/>
            </a:pPr>
            <a:endParaRPr lang="en-US" sz="1600" i="1"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Report – Smart Report</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6" name="Picture 5" descr="NUMERICAL REPORT2.png"/>
          <p:cNvPicPr>
            <a:picLocks noChangeAspect="1"/>
          </p:cNvPicPr>
          <p:nvPr/>
        </p:nvPicPr>
        <p:blipFill>
          <a:blip r:embed="rId2" cstate="print"/>
          <a:stretch>
            <a:fillRect/>
          </a:stretch>
        </p:blipFill>
        <p:spPr>
          <a:xfrm>
            <a:off x="1295400" y="2209800"/>
            <a:ext cx="6705600" cy="3923231"/>
          </a:xfrm>
          <a:prstGeom prst="rect">
            <a:avLst/>
          </a:prstGeom>
        </p:spPr>
      </p:pic>
      <p:pic>
        <p:nvPicPr>
          <p:cNvPr id="7" name="Picture 6"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8" name="Content Placeholder 2"/>
          <p:cNvSpPr txBox="1">
            <a:spLocks/>
          </p:cNvSpPr>
          <p:nvPr/>
        </p:nvSpPr>
        <p:spPr>
          <a:xfrm>
            <a:off x="1295400" y="762000"/>
            <a:ext cx="4267200" cy="13716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i="1" u="none" strike="noStrike" kern="1200" cap="none" spc="0" normalizeH="0" baseline="0" noProof="0" dirty="0" smtClean="0">
                <a:ln>
                  <a:noFill/>
                </a:ln>
                <a:solidFill>
                  <a:schemeClr val="tx1"/>
                </a:solidFill>
                <a:effectLst/>
                <a:uLnTx/>
                <a:uFillTx/>
                <a:latin typeface="+mn-lt"/>
                <a:ea typeface="+mn-ea"/>
                <a:cs typeface="+mn-cs"/>
              </a:rPr>
              <a:t>Individual text output    </a:t>
            </a:r>
          </a:p>
          <a:p>
            <a:pPr marL="342900" marR="0" lvl="0" indent="-342900" algn="l" defTabSz="914400" rtl="0" eaLnBrk="1" fontAlgn="auto" latinLnBrk="0" hangingPunct="1">
              <a:lnSpc>
                <a:spcPct val="100000"/>
              </a:lnSpc>
              <a:spcBef>
                <a:spcPct val="20000"/>
              </a:spcBef>
              <a:spcAft>
                <a:spcPts val="0"/>
              </a:spcAft>
              <a:buClrTx/>
              <a:buSzTx/>
              <a:buAutoNum type="arabicPeriod"/>
              <a:tabLst/>
              <a:defRPr/>
            </a:pPr>
            <a:r>
              <a:rPr lang="en-US" sz="1600" i="1" dirty="0" smtClean="0"/>
              <a:t>Interactive </a:t>
            </a:r>
            <a:r>
              <a:rPr lang="en-US" sz="1600" i="1" dirty="0" smtClean="0"/>
              <a:t>live output – not dead text file</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1" i="1" u="none" strike="noStrike" kern="1200" cap="none" spc="0" normalizeH="0" noProof="0" dirty="0" smtClean="0">
                <a:ln>
                  <a:noFill/>
                </a:ln>
                <a:solidFill>
                  <a:schemeClr val="tx1"/>
                </a:solidFill>
                <a:effectLst/>
                <a:uLnTx/>
                <a:uFillTx/>
                <a:latin typeface="+mn-lt"/>
                <a:ea typeface="+mn-ea"/>
                <a:cs typeface="+mn-cs"/>
              </a:rPr>
              <a:t>SPC</a:t>
            </a:r>
            <a:r>
              <a:rPr kumimoji="0" lang="en-US" sz="1600" i="1" u="none" strike="noStrike" kern="1200" cap="none" spc="0" normalizeH="0" baseline="0" noProof="0" dirty="0" smtClean="0">
                <a:ln>
                  <a:noFill/>
                </a:ln>
                <a:solidFill>
                  <a:schemeClr val="tx1"/>
                </a:solidFill>
                <a:effectLst/>
                <a:uLnTx/>
                <a:uFillTx/>
                <a:latin typeface="+mn-lt"/>
                <a:ea typeface="+mn-ea"/>
                <a:cs typeface="+mn-cs"/>
              </a:rPr>
              <a:t>  </a:t>
            </a:r>
            <a:endParaRPr kumimoji="0" lang="en-US" sz="160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lang="en-US" sz="1600" i="1" dirty="0" smtClean="0"/>
              <a:t>Graphical </a:t>
            </a:r>
            <a:r>
              <a:rPr lang="en-US" sz="1600" i="1" dirty="0" smtClean="0"/>
              <a:t>analysis</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lang="en-US" sz="1600" i="1" dirty="0" smtClean="0"/>
              <a:t>Export </a:t>
            </a:r>
            <a:r>
              <a:rPr lang="en-US" sz="1600" i="1" dirty="0" smtClean="0"/>
              <a:t>to </a:t>
            </a:r>
            <a:r>
              <a:rPr lang="en-US" sz="1600" b="1" i="1" dirty="0" smtClean="0"/>
              <a:t>Excel</a:t>
            </a:r>
            <a:r>
              <a:rPr lang="en-US" sz="1600" i="1" dirty="0" smtClean="0"/>
              <a:t> </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lang="en-US" sz="1600" i="1" dirty="0" smtClean="0"/>
              <a:t>Save </a:t>
            </a:r>
            <a:r>
              <a:rPr lang="en-US" sz="1600" i="1" dirty="0" smtClean="0"/>
              <a:t>as </a:t>
            </a:r>
            <a:r>
              <a:rPr lang="en-US" sz="1600" b="1" i="1" dirty="0" smtClean="0"/>
              <a:t>PDF</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1"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maNexWordSlogan.png"/>
          <p:cNvPicPr>
            <a:picLocks noChangeAspect="1"/>
          </p:cNvPicPr>
          <p:nvPr/>
        </p:nvPicPr>
        <p:blipFill>
          <a:blip r:embed="rId2" cstate="print"/>
          <a:stretch>
            <a:fillRect/>
          </a:stretch>
        </p:blipFill>
        <p:spPr>
          <a:xfrm>
            <a:off x="7391400" y="6172200"/>
            <a:ext cx="1436766" cy="473480"/>
          </a:xfrm>
          <a:prstGeom prst="rect">
            <a:avLst/>
          </a:prstGeom>
        </p:spPr>
      </p:pic>
      <p:sp>
        <p:nvSpPr>
          <p:cNvPr id="6" name="Title 1"/>
          <p:cNvSpPr txBox="1">
            <a:spLocks/>
          </p:cNvSpPr>
          <p:nvPr/>
        </p:nvSpPr>
        <p:spPr>
          <a:xfrm>
            <a:off x="2286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Report – 3D Graphical Report</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7" name="Picture 6" descr="3D GRAPHICAL REPORT.png"/>
          <p:cNvPicPr>
            <a:picLocks noChangeAspect="1"/>
          </p:cNvPicPr>
          <p:nvPr/>
        </p:nvPicPr>
        <p:blipFill>
          <a:blip r:embed="rId3"/>
          <a:stretch>
            <a:fillRect/>
          </a:stretch>
        </p:blipFill>
        <p:spPr>
          <a:xfrm>
            <a:off x="1219200" y="1905000"/>
            <a:ext cx="7285892" cy="3946525"/>
          </a:xfrm>
          <a:prstGeom prst="rect">
            <a:avLst/>
          </a:prstGeom>
        </p:spPr>
      </p:pic>
      <p:sp>
        <p:nvSpPr>
          <p:cNvPr id="8" name="Content Placeholder 2"/>
          <p:cNvSpPr txBox="1">
            <a:spLocks/>
          </p:cNvSpPr>
          <p:nvPr/>
        </p:nvSpPr>
        <p:spPr>
          <a:xfrm>
            <a:off x="990600" y="838200"/>
            <a:ext cx="6553200" cy="9906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baseline="0" noProof="0" dirty="0" smtClean="0">
                <a:ln>
                  <a:noFill/>
                </a:ln>
                <a:solidFill>
                  <a:schemeClr val="tx1"/>
                </a:solidFill>
                <a:effectLst/>
                <a:uLnTx/>
                <a:uFillTx/>
                <a:latin typeface="+mn-lt"/>
                <a:ea typeface="+mn-ea"/>
                <a:cs typeface="+mn-cs"/>
              </a:rPr>
              <a:t>Geometric</a:t>
            </a:r>
            <a:r>
              <a:rPr kumimoji="0" lang="en-US" sz="1600" i="1" u="none" strike="noStrike" kern="1200" cap="none" spc="0" normalizeH="0" noProof="0" dirty="0" smtClean="0">
                <a:ln>
                  <a:noFill/>
                </a:ln>
                <a:solidFill>
                  <a:schemeClr val="tx1"/>
                </a:solidFill>
                <a:effectLst/>
                <a:uLnTx/>
                <a:uFillTx/>
                <a:latin typeface="+mn-lt"/>
                <a:ea typeface="+mn-ea"/>
                <a:cs typeface="+mn-cs"/>
              </a:rPr>
              <a:t> features, GD&amp;T, SPC and surface roughness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Auto-alignment windows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Save a format and recall a saved </a:t>
            </a:r>
            <a:r>
              <a:rPr kumimoji="0" lang="en-US" sz="1600" i="1" u="none" strike="noStrike" kern="1200" cap="none" spc="0" normalizeH="0" noProof="0" dirty="0" smtClean="0">
                <a:ln>
                  <a:noFill/>
                </a:ln>
                <a:solidFill>
                  <a:schemeClr val="tx1"/>
                </a:solidFill>
                <a:effectLst/>
                <a:uLnTx/>
                <a:uFillTx/>
                <a:latin typeface="+mn-lt"/>
                <a:ea typeface="+mn-ea"/>
                <a:cs typeface="+mn-cs"/>
              </a:rPr>
              <a:t>format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Save a screen, export to a PDF and to VDMIS smart report</a:t>
            </a:r>
            <a:endParaRPr kumimoji="0" lang="en-US" sz="1600" i="1"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i="1"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Report – 3D Graphical Report SPC</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pc.png"/>
          <p:cNvPicPr>
            <a:picLocks noChangeAspect="1"/>
          </p:cNvPicPr>
          <p:nvPr/>
        </p:nvPicPr>
        <p:blipFill>
          <a:blip r:embed="rId2"/>
          <a:stretch>
            <a:fillRect/>
          </a:stretch>
        </p:blipFill>
        <p:spPr>
          <a:xfrm>
            <a:off x="685800" y="1447800"/>
            <a:ext cx="7901355" cy="4279900"/>
          </a:xfrm>
          <a:prstGeom prst="rect">
            <a:avLst/>
          </a:prstGeom>
        </p:spPr>
      </p:pic>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7" name="Content Placeholder 2"/>
          <p:cNvSpPr txBox="1">
            <a:spLocks/>
          </p:cNvSpPr>
          <p:nvPr/>
        </p:nvSpPr>
        <p:spPr>
          <a:xfrm>
            <a:off x="609600" y="838200"/>
            <a:ext cx="6553200" cy="762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SPC in the 3D space with analyzed in the VDMIS smart report  </a:t>
            </a:r>
            <a:endParaRPr kumimoji="0" lang="en-US" sz="3200" i="1"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Report – 3D Blue Print Output</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blue print report.png"/>
          <p:cNvPicPr>
            <a:picLocks noChangeAspect="1"/>
          </p:cNvPicPr>
          <p:nvPr/>
        </p:nvPicPr>
        <p:blipFill>
          <a:blip r:embed="rId2"/>
          <a:stretch>
            <a:fillRect/>
          </a:stretch>
        </p:blipFill>
        <p:spPr>
          <a:xfrm>
            <a:off x="685800" y="1409700"/>
            <a:ext cx="7807569" cy="4229100"/>
          </a:xfrm>
          <a:prstGeom prst="rect">
            <a:avLst/>
          </a:prstGeom>
        </p:spPr>
      </p:pic>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7" name="Content Placeholder 2"/>
          <p:cNvSpPr txBox="1">
            <a:spLocks/>
          </p:cNvSpPr>
          <p:nvPr/>
        </p:nvSpPr>
        <p:spPr>
          <a:xfrm>
            <a:off x="609600" y="762000"/>
            <a:ext cx="6553200" cy="762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GD&amp;T blue print output in the 3D space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Save the output and recall with DMIS program</a:t>
            </a:r>
            <a:endParaRPr kumimoji="0" lang="en-US" sz="3200" i="1"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S -ONMTOION LOGO.png"/>
          <p:cNvPicPr>
            <a:picLocks noChangeAspect="1"/>
          </p:cNvPicPr>
          <p:nvPr/>
        </p:nvPicPr>
        <p:blipFill>
          <a:blip r:embed="rId2"/>
          <a:stretch>
            <a:fillRect/>
          </a:stretch>
        </p:blipFill>
        <p:spPr>
          <a:xfrm>
            <a:off x="3657600" y="4953000"/>
            <a:ext cx="2057400" cy="1785936"/>
          </a:xfrm>
          <a:prstGeom prst="rect">
            <a:avLst/>
          </a:prstGeom>
        </p:spPr>
      </p:pic>
      <p:grpSp>
        <p:nvGrpSpPr>
          <p:cNvPr id="16" name="Group 15"/>
          <p:cNvGrpSpPr/>
          <p:nvPr/>
        </p:nvGrpSpPr>
        <p:grpSpPr>
          <a:xfrm>
            <a:off x="381000" y="914400"/>
            <a:ext cx="8382000" cy="4267200"/>
            <a:chOff x="381000" y="914400"/>
            <a:chExt cx="8382000" cy="4267200"/>
          </a:xfrm>
        </p:grpSpPr>
        <p:grpSp>
          <p:nvGrpSpPr>
            <p:cNvPr id="14" name="Group 13"/>
            <p:cNvGrpSpPr/>
            <p:nvPr/>
          </p:nvGrpSpPr>
          <p:grpSpPr>
            <a:xfrm>
              <a:off x="381000" y="914400"/>
              <a:ext cx="8382000" cy="4267200"/>
              <a:chOff x="381000" y="914400"/>
              <a:chExt cx="8382000" cy="4267200"/>
            </a:xfrm>
          </p:grpSpPr>
          <p:pic>
            <p:nvPicPr>
              <p:cNvPr id="1026" name="Picture 2" descr="Renishaw - YouTube"/>
              <p:cNvPicPr>
                <a:picLocks noChangeAspect="1" noChangeArrowheads="1"/>
              </p:cNvPicPr>
              <p:nvPr/>
            </p:nvPicPr>
            <p:blipFill>
              <a:blip r:embed="rId3" cstate="print"/>
              <a:srcRect/>
              <a:stretch>
                <a:fillRect/>
              </a:stretch>
            </p:blipFill>
            <p:spPr bwMode="auto">
              <a:xfrm>
                <a:off x="3505200" y="914400"/>
                <a:ext cx="2362200" cy="2362200"/>
              </a:xfrm>
              <a:prstGeom prst="rect">
                <a:avLst/>
              </a:prstGeom>
              <a:noFill/>
            </p:spPr>
          </p:pic>
          <p:pic>
            <p:nvPicPr>
              <p:cNvPr id="5" name="Picture 4" descr="deva.jfif"/>
              <p:cNvPicPr>
                <a:picLocks noChangeAspect="1"/>
              </p:cNvPicPr>
              <p:nvPr/>
            </p:nvPicPr>
            <p:blipFill>
              <a:blip r:embed="rId4" cstate="print"/>
              <a:stretch>
                <a:fillRect/>
              </a:stretch>
            </p:blipFill>
            <p:spPr>
              <a:xfrm>
                <a:off x="381000" y="3581400"/>
                <a:ext cx="2166747" cy="838200"/>
              </a:xfrm>
              <a:prstGeom prst="rect">
                <a:avLst/>
              </a:prstGeom>
            </p:spPr>
          </p:pic>
          <p:pic>
            <p:nvPicPr>
              <p:cNvPr id="6" name="Picture 5" descr="pantec.png"/>
              <p:cNvPicPr>
                <a:picLocks noChangeAspect="1"/>
              </p:cNvPicPr>
              <p:nvPr/>
            </p:nvPicPr>
            <p:blipFill>
              <a:blip r:embed="rId5"/>
              <a:stretch>
                <a:fillRect/>
              </a:stretch>
            </p:blipFill>
            <p:spPr>
              <a:xfrm>
                <a:off x="6934200" y="3276600"/>
                <a:ext cx="1828800" cy="1271322"/>
              </a:xfrm>
              <a:prstGeom prst="rect">
                <a:avLst/>
              </a:prstGeom>
            </p:spPr>
          </p:pic>
          <p:pic>
            <p:nvPicPr>
              <p:cNvPr id="8" name="Picture 7" descr="VDMISLOGO.png"/>
              <p:cNvPicPr>
                <a:picLocks noChangeAspect="1"/>
              </p:cNvPicPr>
              <p:nvPr/>
            </p:nvPicPr>
            <p:blipFill>
              <a:blip r:embed="rId6"/>
              <a:stretch>
                <a:fillRect/>
              </a:stretch>
            </p:blipFill>
            <p:spPr>
              <a:xfrm>
                <a:off x="3124200" y="3429000"/>
                <a:ext cx="2895600" cy="1274756"/>
              </a:xfrm>
              <a:prstGeom prst="rect">
                <a:avLst/>
              </a:prstGeom>
            </p:spPr>
          </p:pic>
          <p:sp>
            <p:nvSpPr>
              <p:cNvPr id="10" name="Up-Down Arrow 9"/>
              <p:cNvSpPr/>
              <p:nvPr/>
            </p:nvSpPr>
            <p:spPr>
              <a:xfrm>
                <a:off x="4572000" y="2971800"/>
                <a:ext cx="2286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Down Arrow 10"/>
              <p:cNvSpPr/>
              <p:nvPr/>
            </p:nvSpPr>
            <p:spPr>
              <a:xfrm>
                <a:off x="4572000" y="4648200"/>
                <a:ext cx="2286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rot="5400000">
                <a:off x="2743200" y="3810000"/>
                <a:ext cx="2286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Down Arrow 12"/>
              <p:cNvSpPr/>
              <p:nvPr/>
            </p:nvSpPr>
            <p:spPr>
              <a:xfrm rot="5400000">
                <a:off x="6248400" y="3733800"/>
                <a:ext cx="2286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5410200" y="1295400"/>
              <a:ext cx="1676400" cy="1477328"/>
            </a:xfrm>
            <a:prstGeom prst="rect">
              <a:avLst/>
            </a:prstGeom>
            <a:noFill/>
          </p:spPr>
          <p:txBody>
            <a:bodyPr wrap="square" rtlCol="0">
              <a:spAutoFit/>
            </a:bodyPr>
            <a:lstStyle/>
            <a:p>
              <a:pPr algn="ctr"/>
              <a:r>
                <a:rPr lang="en-US" b="1" u="sng" dirty="0" smtClean="0"/>
                <a:t>All Controllers</a:t>
              </a:r>
            </a:p>
            <a:p>
              <a:pPr algn="ctr"/>
              <a:r>
                <a:rPr lang="en-US" dirty="0" smtClean="0"/>
                <a:t>UCC T3 Series</a:t>
              </a:r>
            </a:p>
            <a:p>
              <a:pPr algn="ctr"/>
              <a:r>
                <a:rPr lang="en-US" dirty="0" smtClean="0"/>
                <a:t>UCC S3</a:t>
              </a:r>
            </a:p>
            <a:p>
              <a:pPr algn="ctr"/>
              <a:r>
                <a:rPr lang="en-US" dirty="0" smtClean="0"/>
                <a:t>UCC T5</a:t>
              </a:r>
            </a:p>
            <a:p>
              <a:pPr algn="ctr"/>
              <a:r>
                <a:rPr lang="en-US" dirty="0" smtClean="0"/>
                <a:t>UCC S5</a:t>
              </a:r>
              <a:endParaRPr lang="en-US" dirty="0"/>
            </a:p>
          </p:txBody>
        </p:sp>
      </p:grpSp>
      <p:sp>
        <p:nvSpPr>
          <p:cNvPr id="2" name="Title 1"/>
          <p:cNvSpPr>
            <a:spLocks noGrp="1"/>
          </p:cNvSpPr>
          <p:nvPr>
            <p:ph type="ctrTitle"/>
          </p:nvPr>
        </p:nvSpPr>
        <p:spPr>
          <a:xfrm>
            <a:off x="685800" y="228601"/>
            <a:ext cx="7772400" cy="1143000"/>
          </a:xfrm>
        </p:spPr>
        <p:txBody>
          <a:bodyPr>
            <a:normAutofit/>
          </a:bodyPr>
          <a:lstStyle/>
          <a:p>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rPr>
              <a:t>Controllers Supported by VDMIS</a:t>
            </a:r>
            <a:endParaRPr lang="en-US" sz="2400" u="sng" dirty="0">
              <a:solidFill>
                <a:srgbClr val="014682"/>
              </a:solidFill>
              <a:effectLst>
                <a:outerShdw blurRad="50800" dist="38100" dir="2700000" algn="tl" rotWithShape="0">
                  <a:prstClr val="black">
                    <a:alpha val="40000"/>
                  </a:prstClr>
                </a:outerShdw>
              </a:effectLst>
              <a:latin typeface="Arial Black" pitchFamily="34" charset="0"/>
            </a:endParaRPr>
          </a:p>
        </p:txBody>
      </p:sp>
      <p:pic>
        <p:nvPicPr>
          <p:cNvPr id="17" name="Picture 16" descr="SigmaNexWordSlogan.png"/>
          <p:cNvPicPr>
            <a:picLocks noChangeAspect="1"/>
          </p:cNvPicPr>
          <p:nvPr/>
        </p:nvPicPr>
        <p:blipFill>
          <a:blip r:embed="rId7"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Report – Smart Report to Excel</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martReportExcel.png"/>
          <p:cNvPicPr>
            <a:picLocks noChangeAspect="1"/>
          </p:cNvPicPr>
          <p:nvPr/>
        </p:nvPicPr>
        <p:blipFill>
          <a:blip r:embed="rId2"/>
          <a:stretch>
            <a:fillRect/>
          </a:stretch>
        </p:blipFill>
        <p:spPr>
          <a:xfrm>
            <a:off x="650929" y="1828800"/>
            <a:ext cx="7883471" cy="4267200"/>
          </a:xfrm>
          <a:prstGeom prst="rect">
            <a:avLst/>
          </a:prstGeom>
        </p:spPr>
      </p:pic>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7" name="Content Placeholder 2"/>
          <p:cNvSpPr txBox="1">
            <a:spLocks/>
          </p:cNvSpPr>
          <p:nvPr/>
        </p:nvSpPr>
        <p:spPr>
          <a:xfrm>
            <a:off x="609600" y="838200"/>
            <a:ext cx="7467600" cy="762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VDMIS smart report data can be exported to a Excel file directly. Text output will be exported as texts and pictures will be exported as pictures</a:t>
            </a:r>
            <a:endParaRPr kumimoji="0" lang="en-US" sz="3200" i="1"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Excel</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6" name="Picture 2" descr="No alternative text description for this image"/>
          <p:cNvPicPr>
            <a:picLocks noChangeAspect="1" noChangeArrowheads="1"/>
          </p:cNvPicPr>
          <p:nvPr/>
        </p:nvPicPr>
        <p:blipFill>
          <a:blip r:embed="rId3"/>
          <a:srcRect/>
          <a:stretch>
            <a:fillRect/>
          </a:stretch>
        </p:blipFill>
        <p:spPr bwMode="auto">
          <a:xfrm>
            <a:off x="762000" y="1600200"/>
            <a:ext cx="7858221" cy="4410269"/>
          </a:xfrm>
          <a:prstGeom prst="rect">
            <a:avLst/>
          </a:prstGeom>
          <a:noFill/>
        </p:spPr>
      </p:pic>
      <p:sp>
        <p:nvSpPr>
          <p:cNvPr id="7" name="Content Placeholder 2"/>
          <p:cNvSpPr txBox="1">
            <a:spLocks/>
          </p:cNvSpPr>
          <p:nvPr/>
        </p:nvSpPr>
        <p:spPr>
          <a:xfrm>
            <a:off x="609600" y="838200"/>
            <a:ext cx="7467600" cy="762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VDMIS smart Excel can output data to specified cell in an Excel template directly.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Read data from a cell and run a Excel macro in VDMIS directly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Remote Excel</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sp>
        <p:nvSpPr>
          <p:cNvPr id="7" name="Content Placeholder 2"/>
          <p:cNvSpPr txBox="1">
            <a:spLocks/>
          </p:cNvSpPr>
          <p:nvPr/>
        </p:nvSpPr>
        <p:spPr>
          <a:xfrm>
            <a:off x="609600" y="838200"/>
            <a:ext cx="7467600" cy="7620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VDMIS smart remote Excel can output data to specified cell in an Excel template directly on the other computers.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Read data from a cell of an Excel file on the other </a:t>
            </a:r>
            <a:r>
              <a:rPr kumimoji="0" lang="en-US" sz="1600" i="1" u="none" strike="noStrike" kern="1200" cap="none" spc="0" normalizeH="0" noProof="0" dirty="0" smtClean="0">
                <a:ln>
                  <a:noFill/>
                </a:ln>
                <a:solidFill>
                  <a:schemeClr val="tx1"/>
                </a:solidFill>
                <a:effectLst/>
                <a:uLnTx/>
                <a:uFillTx/>
                <a:latin typeface="+mn-lt"/>
                <a:ea typeface="+mn-ea"/>
                <a:cs typeface="+mn-cs"/>
              </a:rPr>
              <a:t>computers using TCP-IP communication</a:t>
            </a:r>
            <a:endParaRPr kumimoji="0" lang="en-US" sz="1600" i="1" u="none" strike="noStrike" kern="1200" cap="none" spc="0" normalizeH="0" noProof="0" dirty="0" smtClean="0">
              <a:ln>
                <a:noFill/>
              </a:ln>
              <a:solidFill>
                <a:schemeClr val="tx1"/>
              </a:solidFill>
              <a:effectLst/>
              <a:uLnTx/>
              <a:uFillTx/>
              <a:latin typeface="+mn-lt"/>
              <a:ea typeface="+mn-ea"/>
              <a:cs typeface="+mn-cs"/>
            </a:endParaRPr>
          </a:p>
        </p:txBody>
      </p:sp>
      <p:pic>
        <p:nvPicPr>
          <p:cNvPr id="55298" name="Picture 2"/>
          <p:cNvPicPr>
            <a:picLocks noChangeAspect="1" noChangeArrowheads="1"/>
          </p:cNvPicPr>
          <p:nvPr/>
        </p:nvPicPr>
        <p:blipFill>
          <a:blip r:embed="rId3"/>
          <a:srcRect/>
          <a:stretch>
            <a:fillRect/>
          </a:stretch>
        </p:blipFill>
        <p:spPr bwMode="auto">
          <a:xfrm>
            <a:off x="1600200" y="1905000"/>
            <a:ext cx="6248400" cy="40137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Blade</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6" name="Picture 5" descr="VDMIS_BLADE_1.png"/>
          <p:cNvPicPr>
            <a:picLocks noChangeAspect="1"/>
          </p:cNvPicPr>
          <p:nvPr/>
        </p:nvPicPr>
        <p:blipFill>
          <a:blip r:embed="rId3" cstate="print"/>
          <a:stretch>
            <a:fillRect/>
          </a:stretch>
        </p:blipFill>
        <p:spPr>
          <a:xfrm>
            <a:off x="4343400" y="1066800"/>
            <a:ext cx="4220307" cy="2286000"/>
          </a:xfrm>
          <a:prstGeom prst="rect">
            <a:avLst/>
          </a:prstGeom>
        </p:spPr>
      </p:pic>
      <p:pic>
        <p:nvPicPr>
          <p:cNvPr id="7" name="Picture 6" descr="VDMIS_BLADE_3.png"/>
          <p:cNvPicPr>
            <a:picLocks noChangeAspect="1"/>
          </p:cNvPicPr>
          <p:nvPr/>
        </p:nvPicPr>
        <p:blipFill>
          <a:blip r:embed="rId4" cstate="print"/>
          <a:stretch>
            <a:fillRect/>
          </a:stretch>
        </p:blipFill>
        <p:spPr>
          <a:xfrm>
            <a:off x="4724400" y="3581400"/>
            <a:ext cx="3781547" cy="2133600"/>
          </a:xfrm>
          <a:prstGeom prst="rect">
            <a:avLst/>
          </a:prstGeom>
        </p:spPr>
      </p:pic>
      <p:pic>
        <p:nvPicPr>
          <p:cNvPr id="8" name="Picture 7" descr="VDMIS_BLADE_2.png"/>
          <p:cNvPicPr>
            <a:picLocks noChangeAspect="1"/>
          </p:cNvPicPr>
          <p:nvPr/>
        </p:nvPicPr>
        <p:blipFill>
          <a:blip r:embed="rId5" cstate="print"/>
          <a:stretch>
            <a:fillRect/>
          </a:stretch>
        </p:blipFill>
        <p:spPr>
          <a:xfrm>
            <a:off x="762000" y="3581400"/>
            <a:ext cx="3810001" cy="2153598"/>
          </a:xfrm>
          <a:prstGeom prst="rect">
            <a:avLst/>
          </a:prstGeom>
        </p:spPr>
      </p:pic>
      <p:sp>
        <p:nvSpPr>
          <p:cNvPr id="9" name="Content Placeholder 2"/>
          <p:cNvSpPr txBox="1">
            <a:spLocks/>
          </p:cNvSpPr>
          <p:nvPr/>
        </p:nvSpPr>
        <p:spPr>
          <a:xfrm>
            <a:off x="609600" y="1066800"/>
            <a:ext cx="2895600" cy="2286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Measure 4 curves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Calculate blade data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Curve profile error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Filtering data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2D graphical output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3D graphical output</a:t>
            </a:r>
            <a:endParaRPr kumimoji="0" lang="en-US" sz="1600" i="1"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Data Processing</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6" name="Picture 5" descr="VDMIS_FILTERING.png"/>
          <p:cNvPicPr>
            <a:picLocks noChangeAspect="1"/>
          </p:cNvPicPr>
          <p:nvPr/>
        </p:nvPicPr>
        <p:blipFill>
          <a:blip r:embed="rId3" cstate="print"/>
          <a:stretch>
            <a:fillRect/>
          </a:stretch>
        </p:blipFill>
        <p:spPr>
          <a:xfrm>
            <a:off x="3276600" y="990600"/>
            <a:ext cx="5205046" cy="2819400"/>
          </a:xfrm>
          <a:prstGeom prst="rect">
            <a:avLst/>
          </a:prstGeom>
        </p:spPr>
      </p:pic>
      <p:pic>
        <p:nvPicPr>
          <p:cNvPr id="7" name="Picture 6" descr="AfterFilteringCompare.png"/>
          <p:cNvPicPr>
            <a:picLocks noChangeAspect="1"/>
          </p:cNvPicPr>
          <p:nvPr/>
        </p:nvPicPr>
        <p:blipFill>
          <a:blip r:embed="rId4" cstate="print"/>
          <a:stretch>
            <a:fillRect/>
          </a:stretch>
        </p:blipFill>
        <p:spPr>
          <a:xfrm>
            <a:off x="457200" y="3352800"/>
            <a:ext cx="5486400" cy="2971800"/>
          </a:xfrm>
          <a:prstGeom prst="rect">
            <a:avLst/>
          </a:prstGeom>
        </p:spPr>
      </p:pic>
      <p:sp>
        <p:nvSpPr>
          <p:cNvPr id="8" name="Content Placeholder 2"/>
          <p:cNvSpPr txBox="1">
            <a:spLocks/>
          </p:cNvSpPr>
          <p:nvPr/>
        </p:nvSpPr>
        <p:spPr>
          <a:xfrm>
            <a:off x="457200" y="1066800"/>
            <a:ext cx="2895600" cy="2286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Filtering example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6" name="Picture 5" descr="roughness graph.png"/>
          <p:cNvPicPr>
            <a:picLocks noChangeAspect="1"/>
          </p:cNvPicPr>
          <p:nvPr/>
        </p:nvPicPr>
        <p:blipFill>
          <a:blip r:embed="rId3"/>
          <a:stretch>
            <a:fillRect/>
          </a:stretch>
        </p:blipFill>
        <p:spPr>
          <a:xfrm>
            <a:off x="4114800" y="1066800"/>
            <a:ext cx="4407603" cy="2438400"/>
          </a:xfrm>
          <a:prstGeom prst="rect">
            <a:avLst/>
          </a:prstGeom>
        </p:spPr>
      </p:pic>
      <p:pic>
        <p:nvPicPr>
          <p:cNvPr id="8" name="Picture 7" descr="REVO WITH SFM.jpg"/>
          <p:cNvPicPr>
            <a:picLocks noChangeAspect="1"/>
          </p:cNvPicPr>
          <p:nvPr/>
        </p:nvPicPr>
        <p:blipFill>
          <a:blip r:embed="rId4"/>
          <a:stretch>
            <a:fillRect/>
          </a:stretch>
        </p:blipFill>
        <p:spPr>
          <a:xfrm>
            <a:off x="1600200" y="914400"/>
            <a:ext cx="2397257" cy="2719388"/>
          </a:xfrm>
          <a:prstGeom prst="rect">
            <a:avLst/>
          </a:prstGeom>
        </p:spPr>
      </p:pic>
      <p:pic>
        <p:nvPicPr>
          <p:cNvPr id="7" name="Picture 6" descr="SURFACE ROUGHNESS.png"/>
          <p:cNvPicPr>
            <a:picLocks noChangeAspect="1"/>
          </p:cNvPicPr>
          <p:nvPr/>
        </p:nvPicPr>
        <p:blipFill>
          <a:blip r:embed="rId5" cstate="print"/>
          <a:stretch>
            <a:fillRect/>
          </a:stretch>
        </p:blipFill>
        <p:spPr>
          <a:xfrm>
            <a:off x="4876800" y="3733800"/>
            <a:ext cx="3881451" cy="2358259"/>
          </a:xfrm>
          <a:prstGeom prst="rect">
            <a:avLst/>
          </a:prstGeom>
        </p:spPr>
      </p:pic>
      <p:pic>
        <p:nvPicPr>
          <p:cNvPr id="10242" name="Picture 2" descr="No alternative text description for this image"/>
          <p:cNvPicPr>
            <a:picLocks noChangeAspect="1" noChangeArrowheads="1"/>
          </p:cNvPicPr>
          <p:nvPr/>
        </p:nvPicPr>
        <p:blipFill>
          <a:blip r:embed="rId6"/>
          <a:srcRect/>
          <a:stretch>
            <a:fillRect/>
          </a:stretch>
        </p:blipFill>
        <p:spPr bwMode="auto">
          <a:xfrm>
            <a:off x="609600" y="3505200"/>
            <a:ext cx="4220308" cy="2286000"/>
          </a:xfrm>
          <a:prstGeom prst="rect">
            <a:avLst/>
          </a:prstGeom>
          <a:noFill/>
        </p:spPr>
      </p:pic>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Surface Finishing Measurement</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9" name="Content Placeholder 2"/>
          <p:cNvSpPr txBox="1">
            <a:spLocks/>
          </p:cNvSpPr>
          <p:nvPr/>
        </p:nvSpPr>
        <p:spPr>
          <a:xfrm>
            <a:off x="304800" y="1066800"/>
            <a:ext cx="2895600" cy="2286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Auto probe angles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Auto line to be scanned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Supports filtering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dirty="0" smtClean="0"/>
              <a:t>2D graphical report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3D graphical report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Pipe</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6" name="Picture 5" descr="Pipe_1.png"/>
          <p:cNvPicPr>
            <a:picLocks noChangeAspect="1"/>
          </p:cNvPicPr>
          <p:nvPr/>
        </p:nvPicPr>
        <p:blipFill>
          <a:blip r:embed="rId3" cstate="print"/>
          <a:stretch>
            <a:fillRect/>
          </a:stretch>
        </p:blipFill>
        <p:spPr>
          <a:xfrm>
            <a:off x="2362200" y="2514600"/>
            <a:ext cx="6197600" cy="3486150"/>
          </a:xfrm>
          <a:prstGeom prst="rect">
            <a:avLst/>
          </a:prstGeom>
        </p:spPr>
      </p:pic>
      <p:pic>
        <p:nvPicPr>
          <p:cNvPr id="7" name="Picture 6" descr="Pipe_2.png"/>
          <p:cNvPicPr>
            <a:picLocks noChangeAspect="1"/>
          </p:cNvPicPr>
          <p:nvPr/>
        </p:nvPicPr>
        <p:blipFill>
          <a:blip r:embed="rId4" cstate="print"/>
          <a:stretch>
            <a:fillRect/>
          </a:stretch>
        </p:blipFill>
        <p:spPr>
          <a:xfrm>
            <a:off x="609600" y="990600"/>
            <a:ext cx="4842619" cy="272712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Gear</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6" name="Picture 5" descr="gear pic.png"/>
          <p:cNvPicPr>
            <a:picLocks noChangeAspect="1"/>
          </p:cNvPicPr>
          <p:nvPr/>
        </p:nvPicPr>
        <p:blipFill>
          <a:blip r:embed="rId3" cstate="print"/>
          <a:stretch>
            <a:fillRect/>
          </a:stretch>
        </p:blipFill>
        <p:spPr>
          <a:xfrm>
            <a:off x="2965938" y="914400"/>
            <a:ext cx="4360985" cy="2362200"/>
          </a:xfrm>
          <a:prstGeom prst="rect">
            <a:avLst/>
          </a:prstGeom>
        </p:spPr>
      </p:pic>
      <p:pic>
        <p:nvPicPr>
          <p:cNvPr id="8" name="Picture 7" descr="GEAR 4 TEEHT.png"/>
          <p:cNvPicPr>
            <a:picLocks noChangeAspect="1"/>
          </p:cNvPicPr>
          <p:nvPr/>
        </p:nvPicPr>
        <p:blipFill>
          <a:blip r:embed="rId4"/>
          <a:stretch>
            <a:fillRect/>
          </a:stretch>
        </p:blipFill>
        <p:spPr>
          <a:xfrm>
            <a:off x="990600" y="3429000"/>
            <a:ext cx="4116207" cy="2587956"/>
          </a:xfrm>
          <a:prstGeom prst="rect">
            <a:avLst/>
          </a:prstGeom>
        </p:spPr>
      </p:pic>
      <p:pic>
        <p:nvPicPr>
          <p:cNvPr id="9" name="Picture 8" descr="GEAR PICH.png"/>
          <p:cNvPicPr>
            <a:picLocks noChangeAspect="1"/>
          </p:cNvPicPr>
          <p:nvPr/>
        </p:nvPicPr>
        <p:blipFill>
          <a:blip r:embed="rId5"/>
          <a:stretch>
            <a:fillRect/>
          </a:stretch>
        </p:blipFill>
        <p:spPr>
          <a:xfrm>
            <a:off x="5257800" y="3429000"/>
            <a:ext cx="3478491" cy="2286000"/>
          </a:xfrm>
          <a:prstGeom prst="rect">
            <a:avLst/>
          </a:prstGeom>
        </p:spPr>
      </p:pic>
      <p:pic>
        <p:nvPicPr>
          <p:cNvPr id="7" name="Picture 6" descr="helical gear.png"/>
          <p:cNvPicPr>
            <a:picLocks noChangeAspect="1"/>
          </p:cNvPicPr>
          <p:nvPr/>
        </p:nvPicPr>
        <p:blipFill>
          <a:blip r:embed="rId6" cstate="print"/>
          <a:stretch>
            <a:fillRect/>
          </a:stretch>
        </p:blipFill>
        <p:spPr>
          <a:xfrm>
            <a:off x="5791200" y="2209800"/>
            <a:ext cx="2954215" cy="1600200"/>
          </a:xfrm>
          <a:prstGeom prst="rect">
            <a:avLst/>
          </a:prstGeom>
        </p:spPr>
      </p:pic>
      <p:sp>
        <p:nvSpPr>
          <p:cNvPr id="10" name="Content Placeholder 2"/>
          <p:cNvSpPr txBox="1">
            <a:spLocks/>
          </p:cNvSpPr>
          <p:nvPr/>
        </p:nvSpPr>
        <p:spPr>
          <a:xfrm>
            <a:off x="381000" y="914400"/>
            <a:ext cx="2514600" cy="2286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Spur and helical gear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Auto measuring path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1"/>
            <a:ext cx="88392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Vision</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SigmaNexWordSlogan.png"/>
          <p:cNvPicPr>
            <a:picLocks noChangeAspect="1"/>
          </p:cNvPicPr>
          <p:nvPr/>
        </p:nvPicPr>
        <p:blipFill>
          <a:blip r:embed="rId2" cstate="print"/>
          <a:stretch>
            <a:fillRect/>
          </a:stretch>
        </p:blipFill>
        <p:spPr>
          <a:xfrm>
            <a:off x="7391400" y="6172200"/>
            <a:ext cx="1436766" cy="473480"/>
          </a:xfrm>
          <a:prstGeom prst="rect">
            <a:avLst/>
          </a:prstGeom>
        </p:spPr>
      </p:pic>
      <p:pic>
        <p:nvPicPr>
          <p:cNvPr id="7171" name="Picture 3"/>
          <p:cNvPicPr>
            <a:picLocks noChangeAspect="1" noChangeArrowheads="1"/>
          </p:cNvPicPr>
          <p:nvPr/>
        </p:nvPicPr>
        <p:blipFill>
          <a:blip r:embed="rId3" cstate="print"/>
          <a:srcRect/>
          <a:stretch>
            <a:fillRect/>
          </a:stretch>
        </p:blipFill>
        <p:spPr bwMode="auto">
          <a:xfrm>
            <a:off x="838200" y="1600200"/>
            <a:ext cx="6462156" cy="353856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6172200" y="4495800"/>
            <a:ext cx="2518325" cy="1452563"/>
          </a:xfrm>
          <a:prstGeom prst="rect">
            <a:avLst/>
          </a:prstGeom>
          <a:noFill/>
          <a:ln w="9525">
            <a:noFill/>
            <a:miter lim="800000"/>
            <a:headEnd/>
            <a:tailEnd/>
          </a:ln>
          <a:effectLst/>
        </p:spPr>
      </p:pic>
      <p:sp>
        <p:nvSpPr>
          <p:cNvPr id="8" name="Content Placeholder 2"/>
          <p:cNvSpPr txBox="1">
            <a:spLocks/>
          </p:cNvSpPr>
          <p:nvPr/>
        </p:nvSpPr>
        <p:spPr>
          <a:xfrm>
            <a:off x="4343400" y="5562600"/>
            <a:ext cx="2514600" cy="3048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Pattern matching </a:t>
            </a:r>
          </a:p>
        </p:txBody>
      </p:sp>
      <p:sp>
        <p:nvSpPr>
          <p:cNvPr id="9" name="Content Placeholder 2"/>
          <p:cNvSpPr txBox="1">
            <a:spLocks/>
          </p:cNvSpPr>
          <p:nvPr/>
        </p:nvSpPr>
        <p:spPr>
          <a:xfrm>
            <a:off x="838200" y="838200"/>
            <a:ext cx="4876800" cy="762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Accurate edge detection with edge matching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Easy programming with DMIS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8600"/>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a:t>
            </a:r>
            <a:r>
              <a:rPr lang="en-US" sz="28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Smart Connect</a:t>
            </a:r>
            <a:endParaRPr kumimoji="0" lang="en-US" sz="2800" b="0" i="0" u="sng" strike="noStrike" kern="1200" cap="none" spc="0" normalizeH="0" baseline="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29" name="Picture 28" descr="SigmaNexWordSlogan.png"/>
          <p:cNvPicPr>
            <a:picLocks noChangeAspect="1"/>
          </p:cNvPicPr>
          <p:nvPr/>
        </p:nvPicPr>
        <p:blipFill>
          <a:blip r:embed="rId2" cstate="print"/>
          <a:stretch>
            <a:fillRect/>
          </a:stretch>
        </p:blipFill>
        <p:spPr>
          <a:xfrm>
            <a:off x="7391400" y="6172200"/>
            <a:ext cx="1436766" cy="473480"/>
          </a:xfrm>
          <a:prstGeom prst="rect">
            <a:avLst/>
          </a:prstGeom>
        </p:spPr>
      </p:pic>
      <p:grpSp>
        <p:nvGrpSpPr>
          <p:cNvPr id="41" name="Group 40"/>
          <p:cNvGrpSpPr/>
          <p:nvPr/>
        </p:nvGrpSpPr>
        <p:grpSpPr>
          <a:xfrm>
            <a:off x="457200" y="1219200"/>
            <a:ext cx="8610600" cy="4953000"/>
            <a:chOff x="457200" y="1219200"/>
            <a:chExt cx="8610600" cy="4953000"/>
          </a:xfrm>
        </p:grpSpPr>
        <p:sp>
          <p:nvSpPr>
            <p:cNvPr id="34" name="Rounded Rectangle 33"/>
            <p:cNvSpPr/>
            <p:nvPr/>
          </p:nvSpPr>
          <p:spPr>
            <a:xfrm>
              <a:off x="533400" y="3733800"/>
              <a:ext cx="2286000" cy="1143000"/>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581400" y="5334000"/>
              <a:ext cx="2286000" cy="838200"/>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400800" y="4267200"/>
              <a:ext cx="2362200" cy="838200"/>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324600" y="2286000"/>
              <a:ext cx="2438400" cy="838200"/>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581400" y="1219200"/>
              <a:ext cx="2438400" cy="838200"/>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7"/>
            <p:cNvGrpSpPr/>
            <p:nvPr/>
          </p:nvGrpSpPr>
          <p:grpSpPr>
            <a:xfrm>
              <a:off x="2590800" y="1295400"/>
              <a:ext cx="6477000" cy="4822686"/>
              <a:chOff x="1600200" y="1295400"/>
              <a:chExt cx="6477000" cy="4822686"/>
            </a:xfrm>
          </p:grpSpPr>
          <p:sp>
            <p:nvSpPr>
              <p:cNvPr id="6" name="TextBox 5"/>
              <p:cNvSpPr txBox="1"/>
              <p:nvPr/>
            </p:nvSpPr>
            <p:spPr>
              <a:xfrm>
                <a:off x="2514600" y="1295400"/>
                <a:ext cx="2667000" cy="707886"/>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VDMIS Smart Remote Report</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sp>
            <p:nvSpPr>
              <p:cNvPr id="7" name="TextBox 6"/>
              <p:cNvSpPr txBox="1"/>
              <p:nvPr/>
            </p:nvSpPr>
            <p:spPr>
              <a:xfrm>
                <a:off x="5029200" y="4343400"/>
                <a:ext cx="3048000" cy="707886"/>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VDMIS Smart Interface</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sp>
            <p:nvSpPr>
              <p:cNvPr id="8" name="TextBox 7"/>
              <p:cNvSpPr txBox="1"/>
              <p:nvPr/>
            </p:nvSpPr>
            <p:spPr>
              <a:xfrm>
                <a:off x="5181600" y="2362200"/>
                <a:ext cx="2743200" cy="707886"/>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VDMIS Smart </a:t>
                </a:r>
                <a:endParaRPr lang="en-US" sz="2000" dirty="0" smtClean="0">
                  <a:solidFill>
                    <a:schemeClr val="tx2"/>
                  </a:solidFill>
                  <a:effectLst>
                    <a:outerShdw blurRad="50800" dist="38100" dir="2700000" algn="tl" rotWithShape="0">
                      <a:prstClr val="black">
                        <a:alpha val="40000"/>
                      </a:prstClr>
                    </a:outerShdw>
                  </a:effectLst>
                  <a:latin typeface="Arial Black" pitchFamily="34" charset="0"/>
                </a:endParaRPr>
              </a:p>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Touch</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sp>
            <p:nvSpPr>
              <p:cNvPr id="9" name="TextBox 8"/>
              <p:cNvSpPr txBox="1"/>
              <p:nvPr/>
            </p:nvSpPr>
            <p:spPr>
              <a:xfrm>
                <a:off x="2438400" y="5410200"/>
                <a:ext cx="2666999" cy="707886"/>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VDMIS Smart Remote Excel</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grpSp>
            <p:nvGrpSpPr>
              <p:cNvPr id="17" name="Group 21"/>
              <p:cNvGrpSpPr/>
              <p:nvPr/>
            </p:nvGrpSpPr>
            <p:grpSpPr>
              <a:xfrm>
                <a:off x="1600200" y="2895600"/>
                <a:ext cx="4103914" cy="1600200"/>
                <a:chOff x="1828800" y="2667000"/>
                <a:chExt cx="4103914" cy="1600200"/>
              </a:xfrm>
            </p:grpSpPr>
            <p:sp>
              <p:nvSpPr>
                <p:cNvPr id="16" name="Oval 15"/>
                <p:cNvSpPr/>
                <p:nvPr/>
              </p:nvSpPr>
              <p:spPr>
                <a:xfrm>
                  <a:off x="2667000" y="2667000"/>
                  <a:ext cx="2438400" cy="1600200"/>
                </a:xfrm>
                <a:prstGeom prst="ellipse">
                  <a:avLst/>
                </a:prstGeom>
                <a:solidFill>
                  <a:schemeClr val="bg2"/>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28800" y="3124200"/>
                  <a:ext cx="4103914" cy="707886"/>
                </a:xfrm>
                <a:prstGeom prst="rect">
                  <a:avLst/>
                </a:prstGeom>
                <a:noFill/>
              </p:spPr>
              <p:txBody>
                <a:bodyPr wrap="square" rtlCol="0">
                  <a:spAutoFit/>
                </a:bodyPr>
                <a:lstStyle/>
                <a:p>
                  <a:pPr algn="ctr"/>
                  <a:r>
                    <a:rPr lang="en-US" sz="4000" b="1" dirty="0" smtClean="0">
                      <a:solidFill>
                        <a:srgbClr val="00B0F0"/>
                      </a:solidFill>
                      <a:effectLst>
                        <a:outerShdw blurRad="50800" dist="38100" dir="2700000" algn="tl" rotWithShape="0">
                          <a:prstClr val="black">
                            <a:alpha val="40000"/>
                          </a:prstClr>
                        </a:outerShdw>
                      </a:effectLst>
                      <a:latin typeface="Arial Black" pitchFamily="34" charset="0"/>
                    </a:rPr>
                    <a:t>VDMIS</a:t>
                  </a:r>
                  <a:endParaRPr lang="en-US" sz="4000" b="1" dirty="0">
                    <a:solidFill>
                      <a:srgbClr val="00B0F0"/>
                    </a:solidFill>
                    <a:effectLst>
                      <a:outerShdw blurRad="50800" dist="38100" dir="2700000" algn="tl" rotWithShape="0">
                        <a:prstClr val="black">
                          <a:alpha val="40000"/>
                        </a:prstClr>
                      </a:outerShdw>
                    </a:effectLst>
                    <a:latin typeface="Arial Black" pitchFamily="34" charset="0"/>
                  </a:endParaRPr>
                </a:p>
              </p:txBody>
            </p:sp>
          </p:grpSp>
          <p:sp>
            <p:nvSpPr>
              <p:cNvPr id="23" name="Up-Down Arrow 22"/>
              <p:cNvSpPr/>
              <p:nvPr/>
            </p:nvSpPr>
            <p:spPr>
              <a:xfrm>
                <a:off x="3505200" y="1981200"/>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Down Arrow 23"/>
              <p:cNvSpPr/>
              <p:nvPr/>
            </p:nvSpPr>
            <p:spPr>
              <a:xfrm>
                <a:off x="3505200" y="4343400"/>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Down Arrow 25"/>
              <p:cNvSpPr/>
              <p:nvPr/>
            </p:nvSpPr>
            <p:spPr>
              <a:xfrm rot="3308533">
                <a:off x="4819224" y="2733506"/>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Up-Down Arrow 31"/>
            <p:cNvSpPr/>
            <p:nvPr/>
          </p:nvSpPr>
          <p:spPr>
            <a:xfrm rot="6898482">
              <a:off x="5814350" y="3572853"/>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09600" y="3810000"/>
              <a:ext cx="2438400" cy="1015663"/>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VDMIS Smart External Connect</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sp>
          <p:nvSpPr>
            <p:cNvPr id="36" name="Up-Down Arrow 35"/>
            <p:cNvSpPr/>
            <p:nvPr/>
          </p:nvSpPr>
          <p:spPr>
            <a:xfrm rot="15114378">
              <a:off x="3024032" y="3663079"/>
              <a:ext cx="533400" cy="112824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457200" y="4953000"/>
              <a:ext cx="3124200" cy="1143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TCP-IP communication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1" u="none" strike="noStrike" kern="1200" cap="none" spc="0" normalizeH="0" noProof="0" dirty="0" smtClean="0">
                  <a:ln>
                    <a:noFill/>
                  </a:ln>
                  <a:solidFill>
                    <a:schemeClr val="tx1"/>
                  </a:solidFill>
                  <a:effectLst/>
                  <a:uLnTx/>
                  <a:uFillTx/>
                  <a:latin typeface="+mn-lt"/>
                  <a:ea typeface="+mn-ea"/>
                  <a:cs typeface="+mn-cs"/>
                </a:rPr>
                <a:t>Data export with DME codes </a:t>
              </a:r>
              <a:endParaRPr kumimoji="0" lang="en-US" sz="1600" i="1" u="none" strike="noStrike" kern="1200" cap="none" spc="0" normalizeH="0" noProof="0" dirty="0" smtClean="0">
                <a:ln>
                  <a:noFill/>
                </a:ln>
                <a:solidFill>
                  <a:schemeClr val="tx1"/>
                </a:solidFill>
                <a:effectLst/>
                <a:uLnTx/>
                <a:uFillTx/>
                <a:latin typeface="+mn-lt"/>
                <a:ea typeface="+mn-ea"/>
                <a:cs typeface="+mn-cs"/>
              </a:endParaRPr>
            </a:p>
          </p:txBody>
        </p:sp>
        <p:sp>
          <p:nvSpPr>
            <p:cNvPr id="38" name="Rounded Rectangle 37"/>
            <p:cNvSpPr/>
            <p:nvPr/>
          </p:nvSpPr>
          <p:spPr>
            <a:xfrm>
              <a:off x="685800" y="2133600"/>
              <a:ext cx="2286000" cy="914400"/>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09600" y="2263914"/>
              <a:ext cx="2438400" cy="707886"/>
            </a:xfrm>
            <a:prstGeom prst="rect">
              <a:avLst/>
            </a:prstGeom>
            <a:noFill/>
          </p:spPr>
          <p:txBody>
            <a:bodyPr wrap="square" rtlCol="0">
              <a:spAutoFit/>
            </a:bodyPr>
            <a:lstStyle/>
            <a:p>
              <a:pPr algn="ctr"/>
              <a:r>
                <a:rPr lang="en-US" sz="2000" dirty="0" smtClean="0">
                  <a:solidFill>
                    <a:schemeClr val="tx2"/>
                  </a:solidFill>
                  <a:effectLst>
                    <a:outerShdw blurRad="50800" dist="38100" dir="2700000" algn="tl" rotWithShape="0">
                      <a:prstClr val="black">
                        <a:alpha val="40000"/>
                      </a:prstClr>
                    </a:outerShdw>
                  </a:effectLst>
                  <a:latin typeface="Arial Black" pitchFamily="34" charset="0"/>
                </a:rPr>
                <a:t>Space Mouse Interface</a:t>
              </a:r>
              <a:endParaRPr lang="en-US" sz="2000" dirty="0">
                <a:solidFill>
                  <a:schemeClr val="tx2"/>
                </a:solidFill>
                <a:effectLst>
                  <a:outerShdw blurRad="50800" dist="38100" dir="2700000" algn="tl" rotWithShape="0">
                    <a:prstClr val="black">
                      <a:alpha val="40000"/>
                    </a:prstClr>
                  </a:outerShdw>
                </a:effectLst>
                <a:latin typeface="Arial Black" pitchFamily="34" charset="0"/>
              </a:endParaRPr>
            </a:p>
          </p:txBody>
        </p:sp>
        <p:sp>
          <p:nvSpPr>
            <p:cNvPr id="40" name="Up-Down Arrow 39"/>
            <p:cNvSpPr/>
            <p:nvPr/>
          </p:nvSpPr>
          <p:spPr>
            <a:xfrm rot="7385933">
              <a:off x="2916586" y="2648304"/>
              <a:ext cx="5334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rPr>
              <a:t>Probe Heads Supported by VDMIS</a:t>
            </a:r>
            <a:endParaRPr lang="en-US" sz="2400" dirty="0">
              <a:solidFill>
                <a:srgbClr val="014682"/>
              </a:solidFill>
              <a:effectLst>
                <a:outerShdw blurRad="50800" dist="38100" dir="2700000" algn="tl" rotWithShape="0">
                  <a:prstClr val="black">
                    <a:alpha val="40000"/>
                  </a:prstClr>
                </a:outerShdw>
              </a:effectLst>
            </a:endParaRPr>
          </a:p>
        </p:txBody>
      </p:sp>
      <p:pic>
        <p:nvPicPr>
          <p:cNvPr id="5" name="Picture 4" descr="RENISHAW PROBES2.png"/>
          <p:cNvPicPr>
            <a:picLocks noChangeAspect="1"/>
          </p:cNvPicPr>
          <p:nvPr/>
        </p:nvPicPr>
        <p:blipFill>
          <a:blip r:embed="rId2"/>
          <a:stretch>
            <a:fillRect/>
          </a:stretch>
        </p:blipFill>
        <p:spPr>
          <a:xfrm>
            <a:off x="1524000" y="1066800"/>
            <a:ext cx="6248400" cy="5296494"/>
          </a:xfrm>
          <a:prstGeom prst="rect">
            <a:avLst/>
          </a:prstGeom>
        </p:spPr>
      </p:pic>
      <p:pic>
        <p:nvPicPr>
          <p:cNvPr id="10" name="Picture 9"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der.png"/>
          <p:cNvPicPr>
            <a:picLocks noChangeAspect="1"/>
          </p:cNvPicPr>
          <p:nvPr/>
        </p:nvPicPr>
        <p:blipFill>
          <a:blip r:embed="rId2"/>
          <a:stretch>
            <a:fillRect/>
          </a:stretch>
        </p:blipFill>
        <p:spPr>
          <a:xfrm>
            <a:off x="457200" y="1371600"/>
            <a:ext cx="5717059" cy="3200400"/>
          </a:xfrm>
          <a:prstGeom prst="rect">
            <a:avLst/>
          </a:prstGeom>
        </p:spPr>
      </p:pic>
      <p:sp>
        <p:nvSpPr>
          <p:cNvPr id="5" name="Title 1"/>
          <p:cNvSpPr txBox="1">
            <a:spLocks/>
          </p:cNvSpPr>
          <p:nvPr/>
        </p:nvSpPr>
        <p:spPr>
          <a:xfrm>
            <a:off x="685800" y="228601"/>
            <a:ext cx="7772400" cy="8381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Sensor Component Assignment and Sensor Holder Configuration </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7" name="Title 1"/>
          <p:cNvSpPr txBox="1">
            <a:spLocks/>
          </p:cNvSpPr>
          <p:nvPr/>
        </p:nvSpPr>
        <p:spPr>
          <a:xfrm>
            <a:off x="990600" y="5257800"/>
            <a:ext cx="6400800" cy="838199"/>
          </a:xfrm>
          <a:prstGeom prst="rect">
            <a:avLst/>
          </a:prstGeom>
        </p:spPr>
        <p:txBody>
          <a:bodyPr vert="horz" lIns="91440" tIns="45720" rIns="91440" bIns="45720" rtlCol="0" anchor="ctr">
            <a:normAutofit lnSpcReduction="10000"/>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b="0" i="0"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i="1" strike="noStrike" kern="1200" cap="none" spc="0" normalizeH="0" baseline="0" noProof="0" dirty="0" smtClean="0">
                <a:ln>
                  <a:noFill/>
                </a:ln>
                <a:solidFill>
                  <a:schemeClr val="tx1"/>
                </a:solidFill>
                <a:effectLst/>
                <a:uLnTx/>
                <a:uFillTx/>
                <a:latin typeface="Arial" pitchFamily="34" charset="0"/>
                <a:ea typeface="+mj-ea"/>
                <a:cs typeface="Arial" pitchFamily="34" charset="0"/>
              </a:rPr>
              <a:t>Easy sensor component </a:t>
            </a:r>
            <a:r>
              <a:rPr kumimoji="0" lang="en-US" i="1" strike="noStrike" kern="1200" cap="none" spc="0" normalizeH="0" noProof="0" dirty="0" smtClean="0">
                <a:ln>
                  <a:noFill/>
                </a:ln>
                <a:solidFill>
                  <a:schemeClr val="tx1"/>
                </a:solidFill>
                <a:effectLst/>
                <a:uLnTx/>
                <a:uFillTx/>
                <a:latin typeface="Arial" pitchFamily="34" charset="0"/>
                <a:ea typeface="+mj-ea"/>
                <a:cs typeface="Arial" pitchFamily="34" charset="0"/>
              </a:rPr>
              <a:t>h</a:t>
            </a:r>
            <a:r>
              <a:rPr lang="en-US" i="1" dirty="0" smtClean="0">
                <a:latin typeface="Arial" pitchFamily="34" charset="0"/>
                <a:ea typeface="+mj-ea"/>
                <a:cs typeface="Arial" pitchFamily="34" charset="0"/>
              </a:rPr>
              <a:t>older configuration</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i="1" dirty="0" smtClean="0">
                <a:latin typeface="Arial" pitchFamily="34" charset="0"/>
                <a:ea typeface="+mj-ea"/>
                <a:cs typeface="Arial" pitchFamily="34" charset="0"/>
              </a:rPr>
              <a:t> Easy graphical sensor assignment on racks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i="1" strike="noStrike" kern="1200" cap="none" spc="0" normalizeH="0" baseline="0" noProof="0" dirty="0" smtClean="0">
                <a:ln>
                  <a:noFill/>
                </a:ln>
                <a:solidFill>
                  <a:schemeClr val="tx1"/>
                </a:solidFill>
                <a:effectLst/>
                <a:uLnTx/>
                <a:uFillTx/>
                <a:latin typeface="Arial" pitchFamily="34" charset="0"/>
                <a:ea typeface="+mj-ea"/>
                <a:cs typeface="Arial" pitchFamily="34" charset="0"/>
              </a:rPr>
              <a:t> Virtual sensor changing </a:t>
            </a:r>
            <a:r>
              <a:rPr kumimoji="0" lang="en-US" i="1" strike="noStrike" kern="1200" cap="none" spc="0" normalizeH="0" noProof="0" dirty="0" smtClean="0">
                <a:ln>
                  <a:noFill/>
                </a:ln>
                <a:solidFill>
                  <a:schemeClr val="tx1"/>
                </a:solidFill>
                <a:effectLst/>
                <a:uLnTx/>
                <a:uFillTx/>
                <a:latin typeface="Arial" pitchFamily="34" charset="0"/>
                <a:ea typeface="+mj-ea"/>
                <a:cs typeface="Arial" pitchFamily="34" charset="0"/>
              </a:rPr>
              <a:t>animation </a:t>
            </a:r>
            <a:endParaRPr kumimoji="0" lang="en-US" i="1"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pic>
        <p:nvPicPr>
          <p:cNvPr id="8" name="Picture 7" descr="Holder_Name.png"/>
          <p:cNvPicPr>
            <a:picLocks noChangeAspect="1"/>
          </p:cNvPicPr>
          <p:nvPr/>
        </p:nvPicPr>
        <p:blipFill>
          <a:blip r:embed="rId4" cstate="print"/>
          <a:stretch>
            <a:fillRect/>
          </a:stretch>
        </p:blipFill>
        <p:spPr>
          <a:xfrm>
            <a:off x="5029200" y="3124200"/>
            <a:ext cx="3836797" cy="1988320"/>
          </a:xfrm>
          <a:prstGeom prst="rect">
            <a:avLst/>
          </a:prstGeom>
        </p:spPr>
      </p:pic>
      <p:pic>
        <p:nvPicPr>
          <p:cNvPr id="9" name="Picture 8" descr="MRS-4.png"/>
          <p:cNvPicPr>
            <a:picLocks noChangeAspect="1"/>
          </p:cNvPicPr>
          <p:nvPr/>
        </p:nvPicPr>
        <p:blipFill>
          <a:blip r:embed="rId5" cstate="print"/>
          <a:stretch>
            <a:fillRect/>
          </a:stretch>
        </p:blipFill>
        <p:spPr>
          <a:xfrm>
            <a:off x="5791200" y="1066800"/>
            <a:ext cx="2946400" cy="16573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28601"/>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User Interface</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6" name="Picture 5" descr="SigmaNexWordSlogan.png"/>
          <p:cNvPicPr>
            <a:picLocks noChangeAspect="1"/>
          </p:cNvPicPr>
          <p:nvPr/>
        </p:nvPicPr>
        <p:blipFill>
          <a:blip r:embed="rId2" cstate="print"/>
          <a:stretch>
            <a:fillRect/>
          </a:stretch>
        </p:blipFill>
        <p:spPr>
          <a:xfrm>
            <a:off x="7391400" y="6172200"/>
            <a:ext cx="1436766" cy="473480"/>
          </a:xfrm>
          <a:prstGeom prst="rect">
            <a:avLst/>
          </a:prstGeom>
        </p:spPr>
      </p:pic>
      <p:sp>
        <p:nvSpPr>
          <p:cNvPr id="7" name="Title 1"/>
          <p:cNvSpPr txBox="1">
            <a:spLocks/>
          </p:cNvSpPr>
          <p:nvPr/>
        </p:nvSpPr>
        <p:spPr>
          <a:xfrm>
            <a:off x="457200" y="838200"/>
            <a:ext cx="83058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accent6">
                    <a:lumMod val="75000"/>
                  </a:schemeClr>
                </a:solidFill>
                <a:latin typeface="Arial Black" pitchFamily="34" charset="0"/>
                <a:ea typeface="+mj-ea"/>
                <a:cs typeface="+mj-cs"/>
              </a:rPr>
              <a:t>Usability without Compromising Functionality </a:t>
            </a:r>
            <a:endParaRPr kumimoji="0" lang="en-US" sz="2000" b="0" i="0" strike="noStrike" kern="1200" cap="none" spc="0" normalizeH="0" baseline="0" noProof="0" dirty="0" smtClean="0">
              <a:ln>
                <a:noFill/>
              </a:ln>
              <a:solidFill>
                <a:schemeClr val="accent6">
                  <a:lumMod val="75000"/>
                </a:schemeClr>
              </a:solidFill>
              <a:effectLst/>
              <a:uLnTx/>
              <a:uFillTx/>
              <a:latin typeface="Arial Black" pitchFamily="34" charset="0"/>
              <a:ea typeface="+mj-ea"/>
              <a:cs typeface="+mj-cs"/>
            </a:endParaRPr>
          </a:p>
        </p:txBody>
      </p:sp>
      <p:grpSp>
        <p:nvGrpSpPr>
          <p:cNvPr id="25" name="Group 24"/>
          <p:cNvGrpSpPr/>
          <p:nvPr/>
        </p:nvGrpSpPr>
        <p:grpSpPr>
          <a:xfrm>
            <a:off x="457200" y="1565275"/>
            <a:ext cx="8294075" cy="4492624"/>
            <a:chOff x="457200" y="1565275"/>
            <a:chExt cx="8294075" cy="4492624"/>
          </a:xfrm>
        </p:grpSpPr>
        <p:pic>
          <p:nvPicPr>
            <p:cNvPr id="4" name="Picture 3" descr="VDMIS.png"/>
            <p:cNvPicPr>
              <a:picLocks noChangeAspect="1"/>
            </p:cNvPicPr>
            <p:nvPr/>
          </p:nvPicPr>
          <p:blipFill>
            <a:blip r:embed="rId3"/>
            <a:stretch>
              <a:fillRect/>
            </a:stretch>
          </p:blipFill>
          <p:spPr>
            <a:xfrm>
              <a:off x="457200" y="1565275"/>
              <a:ext cx="8294075" cy="4492624"/>
            </a:xfrm>
            <a:prstGeom prst="rect">
              <a:avLst/>
            </a:prstGeom>
          </p:spPr>
        </p:pic>
        <p:sp>
          <p:nvSpPr>
            <p:cNvPr id="9" name="Line Callout 1 8"/>
            <p:cNvSpPr/>
            <p:nvPr/>
          </p:nvSpPr>
          <p:spPr>
            <a:xfrm>
              <a:off x="1219200" y="5257800"/>
              <a:ext cx="1219200" cy="457200"/>
            </a:xfrm>
            <a:prstGeom prst="borderCallout1">
              <a:avLst>
                <a:gd name="adj1" fmla="val 49478"/>
                <a:gd name="adj2" fmla="val -1257"/>
                <a:gd name="adj3" fmla="val -45721"/>
                <a:gd name="adj4" fmla="val -39890"/>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Features Measure Bar </a:t>
              </a:r>
              <a:endParaRPr lang="en-US" sz="1400" dirty="0">
                <a:solidFill>
                  <a:schemeClr val="tx1">
                    <a:lumMod val="65000"/>
                    <a:lumOff val="35000"/>
                  </a:schemeClr>
                </a:solidFill>
              </a:endParaRPr>
            </a:p>
          </p:txBody>
        </p:sp>
        <p:sp>
          <p:nvSpPr>
            <p:cNvPr id="11" name="Line Callout 1 10"/>
            <p:cNvSpPr/>
            <p:nvPr/>
          </p:nvSpPr>
          <p:spPr>
            <a:xfrm>
              <a:off x="1828800" y="4495800"/>
              <a:ext cx="1524000" cy="457200"/>
            </a:xfrm>
            <a:prstGeom prst="borderCallout1">
              <a:avLst>
                <a:gd name="adj1" fmla="val 49478"/>
                <a:gd name="adj2" fmla="val -1257"/>
                <a:gd name="adj3" fmla="val -71463"/>
                <a:gd name="adj4" fmla="val -45126"/>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Features and GD&amp;T Database </a:t>
              </a:r>
              <a:endParaRPr lang="en-US" sz="1400" dirty="0">
                <a:solidFill>
                  <a:schemeClr val="tx1">
                    <a:lumMod val="65000"/>
                    <a:lumOff val="35000"/>
                  </a:schemeClr>
                </a:solidFill>
              </a:endParaRPr>
            </a:p>
          </p:txBody>
        </p:sp>
        <p:sp>
          <p:nvSpPr>
            <p:cNvPr id="12" name="Line Callout 1 11"/>
            <p:cNvSpPr/>
            <p:nvPr/>
          </p:nvSpPr>
          <p:spPr>
            <a:xfrm>
              <a:off x="3352800" y="5334000"/>
              <a:ext cx="1066800" cy="304800"/>
            </a:xfrm>
            <a:prstGeom prst="borderCallout1">
              <a:avLst>
                <a:gd name="adj1" fmla="val 49478"/>
                <a:gd name="adj2" fmla="val -1257"/>
                <a:gd name="adj3" fmla="val 194576"/>
                <a:gd name="adj4" fmla="val -25880"/>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Main Status</a:t>
              </a:r>
              <a:endParaRPr lang="en-US" sz="1400" dirty="0">
                <a:solidFill>
                  <a:schemeClr val="tx1">
                    <a:lumMod val="65000"/>
                    <a:lumOff val="35000"/>
                  </a:schemeClr>
                </a:solidFill>
              </a:endParaRPr>
            </a:p>
          </p:txBody>
        </p:sp>
        <p:sp>
          <p:nvSpPr>
            <p:cNvPr id="13" name="Line Callout 1 12"/>
            <p:cNvSpPr/>
            <p:nvPr/>
          </p:nvSpPr>
          <p:spPr>
            <a:xfrm>
              <a:off x="6553200" y="3810000"/>
              <a:ext cx="1371600" cy="304800"/>
            </a:xfrm>
            <a:prstGeom prst="borderCallout1">
              <a:avLst>
                <a:gd name="adj1" fmla="val 66459"/>
                <a:gd name="adj2" fmla="val 101170"/>
                <a:gd name="adj3" fmla="val -65802"/>
                <a:gd name="adj4" fmla="val 135576"/>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Graphic Toolbar</a:t>
              </a:r>
              <a:endParaRPr lang="en-US" sz="1400" dirty="0">
                <a:solidFill>
                  <a:schemeClr val="tx1">
                    <a:lumMod val="65000"/>
                    <a:lumOff val="35000"/>
                  </a:schemeClr>
                </a:solidFill>
              </a:endParaRPr>
            </a:p>
          </p:txBody>
        </p:sp>
        <p:sp>
          <p:nvSpPr>
            <p:cNvPr id="14" name="Line Callout 1 13"/>
            <p:cNvSpPr/>
            <p:nvPr/>
          </p:nvSpPr>
          <p:spPr>
            <a:xfrm>
              <a:off x="6553200" y="3352800"/>
              <a:ext cx="1371600" cy="304800"/>
            </a:xfrm>
            <a:prstGeom prst="borderCallout1">
              <a:avLst>
                <a:gd name="adj1" fmla="val 66459"/>
                <a:gd name="adj2" fmla="val 101170"/>
                <a:gd name="adj3" fmla="val -345991"/>
                <a:gd name="adj4" fmla="val 121740"/>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Machine Status</a:t>
              </a:r>
              <a:endParaRPr lang="en-US" sz="1400" dirty="0">
                <a:solidFill>
                  <a:schemeClr val="tx1">
                    <a:lumMod val="65000"/>
                    <a:lumOff val="35000"/>
                  </a:schemeClr>
                </a:solidFill>
              </a:endParaRPr>
            </a:p>
          </p:txBody>
        </p:sp>
        <p:sp>
          <p:nvSpPr>
            <p:cNvPr id="15" name="Line Callout 1 14"/>
            <p:cNvSpPr/>
            <p:nvPr/>
          </p:nvSpPr>
          <p:spPr>
            <a:xfrm>
              <a:off x="3886200" y="2895600"/>
              <a:ext cx="1676400" cy="304800"/>
            </a:xfrm>
            <a:prstGeom prst="borderCallout1">
              <a:avLst>
                <a:gd name="adj1" fmla="val 66459"/>
                <a:gd name="adj2" fmla="val 101170"/>
                <a:gd name="adj3" fmla="val -193161"/>
                <a:gd name="adj4" fmla="val 126886"/>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Smart Function Bar</a:t>
              </a:r>
              <a:endParaRPr lang="en-US" sz="1400" dirty="0">
                <a:solidFill>
                  <a:schemeClr val="tx1">
                    <a:lumMod val="65000"/>
                    <a:lumOff val="35000"/>
                  </a:schemeClr>
                </a:solidFill>
              </a:endParaRPr>
            </a:p>
          </p:txBody>
        </p:sp>
        <p:sp>
          <p:nvSpPr>
            <p:cNvPr id="16" name="Line Callout 1 15"/>
            <p:cNvSpPr/>
            <p:nvPr/>
          </p:nvSpPr>
          <p:spPr>
            <a:xfrm>
              <a:off x="3276600" y="2514600"/>
              <a:ext cx="1143000" cy="304800"/>
            </a:xfrm>
            <a:prstGeom prst="borderCallout1">
              <a:avLst>
                <a:gd name="adj1" fmla="val 66459"/>
                <a:gd name="adj2" fmla="val 101170"/>
                <a:gd name="adj3" fmla="val -187501"/>
                <a:gd name="adj4" fmla="val 141980"/>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Main Menu</a:t>
              </a:r>
              <a:endParaRPr lang="en-US" sz="1400" dirty="0">
                <a:solidFill>
                  <a:schemeClr val="tx1">
                    <a:lumMod val="65000"/>
                    <a:lumOff val="35000"/>
                  </a:schemeClr>
                </a:solidFill>
              </a:endParaRPr>
            </a:p>
          </p:txBody>
        </p:sp>
        <p:sp>
          <p:nvSpPr>
            <p:cNvPr id="18" name="Line Callout 1 17"/>
            <p:cNvSpPr/>
            <p:nvPr/>
          </p:nvSpPr>
          <p:spPr>
            <a:xfrm>
              <a:off x="3200400" y="3352800"/>
              <a:ext cx="1676400" cy="304800"/>
            </a:xfrm>
            <a:prstGeom prst="borderCallout1">
              <a:avLst>
                <a:gd name="adj1" fmla="val 55138"/>
                <a:gd name="adj2" fmla="val -717"/>
                <a:gd name="adj3" fmla="val -113916"/>
                <a:gd name="adj4" fmla="val -31090"/>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Measuring Window</a:t>
              </a:r>
              <a:endParaRPr lang="en-US" sz="1400" dirty="0">
                <a:solidFill>
                  <a:schemeClr val="tx1">
                    <a:lumMod val="65000"/>
                    <a:lumOff val="35000"/>
                  </a:schemeClr>
                </a:solidFill>
              </a:endParaRPr>
            </a:p>
          </p:txBody>
        </p:sp>
        <p:sp>
          <p:nvSpPr>
            <p:cNvPr id="19" name="Line Callout 1 18"/>
            <p:cNvSpPr/>
            <p:nvPr/>
          </p:nvSpPr>
          <p:spPr>
            <a:xfrm>
              <a:off x="5715000" y="4876800"/>
              <a:ext cx="1295400" cy="304800"/>
            </a:xfrm>
            <a:prstGeom prst="borderCallout1">
              <a:avLst>
                <a:gd name="adj1" fmla="val 55138"/>
                <a:gd name="adj2" fmla="val 2113"/>
                <a:gd name="adj3" fmla="val -57312"/>
                <a:gd name="adj4" fmla="val -55189"/>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CAD Model</a:t>
              </a:r>
              <a:endParaRPr lang="en-US" sz="1400" dirty="0">
                <a:solidFill>
                  <a:schemeClr val="tx1">
                    <a:lumMod val="65000"/>
                    <a:lumOff val="35000"/>
                  </a:schemeClr>
                </a:solidFill>
              </a:endParaRPr>
            </a:p>
          </p:txBody>
        </p:sp>
        <p:sp>
          <p:nvSpPr>
            <p:cNvPr id="20" name="Line Callout 1 19"/>
            <p:cNvSpPr/>
            <p:nvPr/>
          </p:nvSpPr>
          <p:spPr>
            <a:xfrm>
              <a:off x="5181600" y="5334000"/>
              <a:ext cx="1295400" cy="304800"/>
            </a:xfrm>
            <a:prstGeom prst="borderCallout1">
              <a:avLst>
                <a:gd name="adj1" fmla="val 55138"/>
                <a:gd name="adj2" fmla="val 2113"/>
                <a:gd name="adj3" fmla="val -283727"/>
                <a:gd name="adj4" fmla="val -73169"/>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Virtual Sensor</a:t>
              </a:r>
              <a:endParaRPr lang="en-US" sz="1400" dirty="0">
                <a:solidFill>
                  <a:schemeClr val="tx1">
                    <a:lumMod val="65000"/>
                    <a:lumOff val="35000"/>
                  </a:schemeClr>
                </a:solidFill>
              </a:endParaRPr>
            </a:p>
          </p:txBody>
        </p:sp>
        <p:sp>
          <p:nvSpPr>
            <p:cNvPr id="21" name="Line Callout 1 20"/>
            <p:cNvSpPr/>
            <p:nvPr/>
          </p:nvSpPr>
          <p:spPr>
            <a:xfrm>
              <a:off x="5715000" y="4267200"/>
              <a:ext cx="1295400" cy="304800"/>
            </a:xfrm>
            <a:prstGeom prst="borderCallout1">
              <a:avLst>
                <a:gd name="adj1" fmla="val 55138"/>
                <a:gd name="adj2" fmla="val 2113"/>
                <a:gd name="adj3" fmla="val -74293"/>
                <a:gd name="adj4" fmla="val -61182"/>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Sensor Holder</a:t>
              </a:r>
              <a:endParaRPr lang="en-US" sz="1400" dirty="0">
                <a:solidFill>
                  <a:schemeClr val="tx1">
                    <a:lumMod val="65000"/>
                    <a:lumOff val="35000"/>
                  </a:schemeClr>
                </a:solidFill>
              </a:endParaRPr>
            </a:p>
          </p:txBody>
        </p:sp>
        <p:sp>
          <p:nvSpPr>
            <p:cNvPr id="22" name="Line Callout 1 21"/>
            <p:cNvSpPr/>
            <p:nvPr/>
          </p:nvSpPr>
          <p:spPr>
            <a:xfrm>
              <a:off x="7162800" y="4419600"/>
              <a:ext cx="762000" cy="533400"/>
            </a:xfrm>
            <a:prstGeom prst="borderCallout1">
              <a:avLst>
                <a:gd name="adj1" fmla="val 55138"/>
                <a:gd name="adj2" fmla="val 102668"/>
                <a:gd name="adj3" fmla="val 131098"/>
                <a:gd name="adj4" fmla="val 175421"/>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Joystick Control</a:t>
              </a:r>
              <a:endParaRPr lang="en-US" sz="1400" dirty="0">
                <a:solidFill>
                  <a:schemeClr val="tx1">
                    <a:lumMod val="65000"/>
                    <a:lumOff val="35000"/>
                  </a:schemeClr>
                </a:solidFill>
              </a:endParaRPr>
            </a:p>
          </p:txBody>
        </p:sp>
        <p:sp>
          <p:nvSpPr>
            <p:cNvPr id="23" name="Line Callout 1 22"/>
            <p:cNvSpPr/>
            <p:nvPr/>
          </p:nvSpPr>
          <p:spPr>
            <a:xfrm>
              <a:off x="7086600" y="5181600"/>
              <a:ext cx="762000" cy="304800"/>
            </a:xfrm>
            <a:prstGeom prst="borderCallout1">
              <a:avLst>
                <a:gd name="adj1" fmla="val 55138"/>
                <a:gd name="adj2" fmla="val 102668"/>
                <a:gd name="adj3" fmla="val 131098"/>
                <a:gd name="adj4" fmla="val 175421"/>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DRO</a:t>
              </a:r>
              <a:endParaRPr lang="en-US" sz="1400" dirty="0">
                <a:solidFill>
                  <a:schemeClr val="tx1">
                    <a:lumMod val="65000"/>
                    <a:lumOff val="35000"/>
                  </a:schemeClr>
                </a:solidFill>
              </a:endParaRPr>
            </a:p>
          </p:txBody>
        </p:sp>
        <p:sp>
          <p:nvSpPr>
            <p:cNvPr id="24" name="Line Callout 1 23"/>
            <p:cNvSpPr/>
            <p:nvPr/>
          </p:nvSpPr>
          <p:spPr>
            <a:xfrm>
              <a:off x="6096000" y="2514600"/>
              <a:ext cx="1143000" cy="304800"/>
            </a:xfrm>
            <a:prstGeom prst="borderCallout1">
              <a:avLst>
                <a:gd name="adj1" fmla="val 55138"/>
                <a:gd name="adj2" fmla="val 102668"/>
                <a:gd name="adj3" fmla="val -64186"/>
                <a:gd name="adj4" fmla="val 132025"/>
              </a:avLst>
            </a:prstGeom>
            <a:solidFill>
              <a:schemeClr val="bg1">
                <a:lumMod val="9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65000"/>
                      <a:lumOff val="35000"/>
                    </a:schemeClr>
                  </a:solidFill>
                </a:rPr>
                <a:t>Clear Surface</a:t>
              </a:r>
              <a:endParaRPr lang="en-US" sz="1400" dirty="0">
                <a:solidFill>
                  <a:schemeClr val="tx1">
                    <a:lumMod val="65000"/>
                    <a:lumOff val="35000"/>
                  </a:schemeClr>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normAutofit fontScale="62500" lnSpcReduction="20000"/>
          </a:bodyPr>
          <a:lstStyle/>
          <a:p>
            <a:pPr lvl="0"/>
            <a:r>
              <a:rPr lang="en-US" i="1" dirty="0">
                <a:latin typeface="Arial" pitchFamily="34" charset="0"/>
                <a:ea typeface="Arial Unicode MS" pitchFamily="50" charset="-127"/>
                <a:cs typeface="Arial" pitchFamily="34" charset="0"/>
              </a:rPr>
              <a:t>Single page software, </a:t>
            </a:r>
            <a:r>
              <a:rPr lang="en-US" i="1" dirty="0" smtClean="0">
                <a:latin typeface="Arial" pitchFamily="34" charset="0"/>
                <a:ea typeface="Arial Unicode MS" pitchFamily="50" charset="-127"/>
                <a:cs typeface="Arial" pitchFamily="34" charset="0"/>
              </a:rPr>
              <a:t>minimized cascading </a:t>
            </a:r>
            <a:r>
              <a:rPr lang="en-US" i="1" dirty="0">
                <a:latin typeface="Arial" pitchFamily="34" charset="0"/>
                <a:ea typeface="Arial Unicode MS" pitchFamily="50" charset="-127"/>
                <a:cs typeface="Arial" pitchFamily="34" charset="0"/>
              </a:rPr>
              <a:t>windows</a:t>
            </a:r>
          </a:p>
          <a:p>
            <a:pPr lvl="0"/>
            <a:r>
              <a:rPr lang="en-US" i="1" dirty="0">
                <a:latin typeface="Arial" pitchFamily="34" charset="0"/>
                <a:ea typeface="Arial Unicode MS" pitchFamily="50" charset="-127"/>
                <a:cs typeface="Arial" pitchFamily="34" charset="0"/>
              </a:rPr>
              <a:t>Drag and drop capability.</a:t>
            </a:r>
          </a:p>
          <a:p>
            <a:pPr lvl="0"/>
            <a:r>
              <a:rPr lang="en-US" i="1" dirty="0">
                <a:latin typeface="Arial" pitchFamily="34" charset="0"/>
                <a:ea typeface="Arial Unicode MS" pitchFamily="50" charset="-127"/>
                <a:cs typeface="Arial" pitchFamily="34" charset="0"/>
              </a:rPr>
              <a:t>Any function is reachable with short mouse move and just 1 click.</a:t>
            </a:r>
          </a:p>
          <a:p>
            <a:pPr lvl="0"/>
            <a:r>
              <a:rPr lang="en-US" i="1" dirty="0">
                <a:latin typeface="Arial" pitchFamily="34" charset="0"/>
                <a:ea typeface="Arial Unicode MS" pitchFamily="50" charset="-127"/>
                <a:cs typeface="Arial" pitchFamily="34" charset="0"/>
              </a:rPr>
              <a:t>Intuitive and </a:t>
            </a:r>
            <a:r>
              <a:rPr lang="en-US" i="1" dirty="0" smtClean="0">
                <a:latin typeface="Arial" pitchFamily="34" charset="0"/>
                <a:ea typeface="Arial Unicode MS" pitchFamily="50" charset="-127"/>
                <a:cs typeface="Arial" pitchFamily="34" charset="0"/>
              </a:rPr>
              <a:t>actionable large </a:t>
            </a:r>
            <a:r>
              <a:rPr lang="en-US" i="1" dirty="0">
                <a:latin typeface="Arial" pitchFamily="34" charset="0"/>
                <a:ea typeface="Arial Unicode MS" pitchFamily="50" charset="-127"/>
                <a:cs typeface="Arial" pitchFamily="34" charset="0"/>
              </a:rPr>
              <a:t>size icons with text title so any function could found rapidly to minimize learning curve and aid speed of use.</a:t>
            </a:r>
          </a:p>
          <a:p>
            <a:pPr lvl="0"/>
            <a:r>
              <a:rPr lang="en-US" i="1" dirty="0">
                <a:latin typeface="Arial" pitchFamily="34" charset="0"/>
                <a:ea typeface="Arial Unicode MS" pitchFamily="50" charset="-127"/>
                <a:cs typeface="Arial" pitchFamily="34" charset="0"/>
              </a:rPr>
              <a:t>Completely designed in Windows 10, 64-bits </a:t>
            </a:r>
          </a:p>
          <a:p>
            <a:pPr lvl="0"/>
            <a:r>
              <a:rPr lang="en-US" i="1" dirty="0">
                <a:latin typeface="Arial" pitchFamily="34" charset="0"/>
                <a:ea typeface="Arial Unicode MS" pitchFamily="50" charset="-127"/>
                <a:cs typeface="Arial" pitchFamily="34" charset="0"/>
              </a:rPr>
              <a:t>First Metrology software to use “Text to </a:t>
            </a:r>
            <a:r>
              <a:rPr lang="en-US" i="1" dirty="0" smtClean="0">
                <a:latin typeface="Arial" pitchFamily="34" charset="0"/>
                <a:ea typeface="Arial Unicode MS" pitchFamily="50" charset="-127"/>
                <a:cs typeface="Arial" pitchFamily="34" charset="0"/>
              </a:rPr>
              <a:t>Speech</a:t>
            </a:r>
            <a:r>
              <a:rPr lang="en-US" i="1" dirty="0">
                <a:latin typeface="Arial" pitchFamily="34" charset="0"/>
                <a:ea typeface="Arial Unicode MS" pitchFamily="50" charset="-127"/>
                <a:cs typeface="Arial" pitchFamily="34" charset="0"/>
              </a:rPr>
              <a:t>” Windows 10 technology to guarantee the highest level of User-Software interaction.   </a:t>
            </a:r>
          </a:p>
          <a:p>
            <a:pPr lvl="0"/>
            <a:r>
              <a:rPr lang="en-US" i="1" dirty="0" smtClean="0">
                <a:latin typeface="Arial" pitchFamily="34" charset="0"/>
                <a:ea typeface="Arial Unicode MS" pitchFamily="50" charset="-127"/>
                <a:cs typeface="Arial" pitchFamily="34" charset="0"/>
              </a:rPr>
              <a:t>High </a:t>
            </a:r>
            <a:r>
              <a:rPr lang="en-US" i="1" dirty="0">
                <a:latin typeface="Arial" pitchFamily="34" charset="0"/>
                <a:ea typeface="Arial Unicode MS" pitchFamily="50" charset="-127"/>
                <a:cs typeface="Arial" pitchFamily="34" charset="0"/>
              </a:rPr>
              <a:t>level of intelligence and diagnostic </a:t>
            </a:r>
            <a:r>
              <a:rPr lang="en-US" i="1" dirty="0" smtClean="0">
                <a:latin typeface="Arial" pitchFamily="34" charset="0"/>
                <a:ea typeface="Arial Unicode MS" pitchFamily="50" charset="-127"/>
                <a:cs typeface="Arial" pitchFamily="34" charset="0"/>
              </a:rPr>
              <a:t>capability built-in VDMIS</a:t>
            </a:r>
            <a:r>
              <a:rPr lang="en-US" i="1" baseline="30000" dirty="0">
                <a:latin typeface="Arial" pitchFamily="34" charset="0"/>
                <a:ea typeface="Arial Unicode MS" pitchFamily="50" charset="-127"/>
                <a:cs typeface="Arial" pitchFamily="34" charset="0"/>
              </a:rPr>
              <a:t>®</a:t>
            </a:r>
            <a:r>
              <a:rPr lang="en-US" i="1" dirty="0">
                <a:latin typeface="Arial" pitchFamily="34" charset="0"/>
                <a:ea typeface="Arial Unicode MS" pitchFamily="50" charset="-127"/>
                <a:cs typeface="Arial" pitchFamily="34" charset="0"/>
              </a:rPr>
              <a:t> to help the user completing the inspection process in the </a:t>
            </a:r>
            <a:r>
              <a:rPr lang="en-US" i="1" dirty="0" smtClean="0">
                <a:latin typeface="Arial" pitchFamily="34" charset="0"/>
                <a:ea typeface="Arial Unicode MS" pitchFamily="50" charset="-127"/>
                <a:cs typeface="Arial" pitchFamily="34" charset="0"/>
              </a:rPr>
              <a:t>most </a:t>
            </a:r>
            <a:r>
              <a:rPr lang="en-US" i="1" dirty="0">
                <a:latin typeface="Arial" pitchFamily="34" charset="0"/>
                <a:ea typeface="Arial Unicode MS" pitchFamily="50" charset="-127"/>
                <a:cs typeface="Arial" pitchFamily="34" charset="0"/>
              </a:rPr>
              <a:t>efficient and smooth way possible.</a:t>
            </a:r>
          </a:p>
          <a:p>
            <a:pPr lvl="0"/>
            <a:r>
              <a:rPr lang="en-US" i="1" dirty="0">
                <a:latin typeface="Arial" pitchFamily="34" charset="0"/>
                <a:ea typeface="Arial Unicode MS" pitchFamily="50" charset="-127"/>
                <a:cs typeface="Arial" pitchFamily="34" charset="0"/>
              </a:rPr>
              <a:t>Multimedia help –voice &amp;Video available for every function with just right mouse click. </a:t>
            </a:r>
          </a:p>
          <a:p>
            <a:pPr lvl="0"/>
            <a:r>
              <a:rPr lang="en-US" i="1" dirty="0">
                <a:latin typeface="Arial" pitchFamily="34" charset="0"/>
                <a:ea typeface="Arial Unicode MS" pitchFamily="50" charset="-127"/>
                <a:cs typeface="Arial" pitchFamily="34" charset="0"/>
              </a:rPr>
              <a:t>VDMIS</a:t>
            </a:r>
            <a:r>
              <a:rPr lang="en-US" i="1" baseline="30000" dirty="0">
                <a:latin typeface="Arial" pitchFamily="34" charset="0"/>
                <a:ea typeface="Arial Unicode MS" pitchFamily="50" charset="-127"/>
                <a:cs typeface="Arial" pitchFamily="34" charset="0"/>
              </a:rPr>
              <a:t>® </a:t>
            </a:r>
            <a:r>
              <a:rPr lang="en-US" i="1" dirty="0">
                <a:latin typeface="Arial" pitchFamily="34" charset="0"/>
                <a:ea typeface="Arial Unicode MS" pitchFamily="50" charset="-127"/>
                <a:cs typeface="Arial" pitchFamily="34" charset="0"/>
              </a:rPr>
              <a:t>include </a:t>
            </a:r>
            <a:r>
              <a:rPr lang="en-US" b="1" i="1" dirty="0">
                <a:latin typeface="Arial" pitchFamily="34" charset="0"/>
                <a:ea typeface="Arial Unicode MS" pitchFamily="50" charset="-127"/>
                <a:cs typeface="Arial" pitchFamily="34" charset="0"/>
              </a:rPr>
              <a:t>digital code signing certificate </a:t>
            </a:r>
            <a:r>
              <a:rPr lang="en-US" i="1" dirty="0">
                <a:latin typeface="Arial" pitchFamily="34" charset="0"/>
                <a:ea typeface="Arial Unicode MS" pitchFamily="50" charset="-127"/>
                <a:cs typeface="Arial" pitchFamily="34" charset="0"/>
              </a:rPr>
              <a:t>issued by a Certificate Authority approved by Microsoft.</a:t>
            </a:r>
          </a:p>
          <a:p>
            <a:endParaRPr lang="en-US" dirty="0"/>
          </a:p>
        </p:txBody>
      </p:sp>
      <p:sp>
        <p:nvSpPr>
          <p:cNvPr id="4" name="Title 1"/>
          <p:cNvSpPr txBox="1">
            <a:spLocks/>
          </p:cNvSpPr>
          <p:nvPr/>
        </p:nvSpPr>
        <p:spPr>
          <a:xfrm>
            <a:off x="685800" y="228601"/>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User Interface</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8" name="Picture 7" descr="SigmaNexWordSlogan.png"/>
          <p:cNvPicPr>
            <a:picLocks noChangeAspect="1"/>
          </p:cNvPicPr>
          <p:nvPr/>
        </p:nvPicPr>
        <p:blipFill>
          <a:blip r:embed="rId2"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8601"/>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Touch</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pic>
        <p:nvPicPr>
          <p:cNvPr id="5" name="Picture 4" descr="VDMIS TOUCH2.png"/>
          <p:cNvPicPr>
            <a:picLocks noChangeAspect="1"/>
          </p:cNvPicPr>
          <p:nvPr/>
        </p:nvPicPr>
        <p:blipFill>
          <a:blip r:embed="rId2"/>
          <a:stretch>
            <a:fillRect/>
          </a:stretch>
        </p:blipFill>
        <p:spPr>
          <a:xfrm>
            <a:off x="0" y="0"/>
            <a:ext cx="6048910" cy="6858000"/>
          </a:xfrm>
          <a:prstGeom prst="rect">
            <a:avLst/>
          </a:prstGeom>
        </p:spPr>
      </p:pic>
      <p:pic>
        <p:nvPicPr>
          <p:cNvPr id="6" name="Picture 5"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
        <p:nvSpPr>
          <p:cNvPr id="7" name="Content Placeholder 2"/>
          <p:cNvSpPr>
            <a:spLocks noGrp="1"/>
          </p:cNvSpPr>
          <p:nvPr>
            <p:ph idx="1"/>
          </p:nvPr>
        </p:nvSpPr>
        <p:spPr>
          <a:xfrm>
            <a:off x="4953000" y="1828800"/>
            <a:ext cx="3810000" cy="1905000"/>
          </a:xfrm>
        </p:spPr>
        <p:txBody>
          <a:bodyPr>
            <a:normAutofit fontScale="55000" lnSpcReduction="20000"/>
          </a:bodyPr>
          <a:lstStyle/>
          <a:p>
            <a:r>
              <a:rPr lang="en-US" i="1" dirty="0"/>
              <a:t>With just standard Windows 10 Tablet &amp; VDMIS Smart-Touch  App. you can reach all the CMM functions you will ever need while you are measuring parts on the CMM, no more running back to the CMM PC’s to select the functions you need.</a:t>
            </a:r>
            <a:endParaRPr lang="en-US" dirty="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VDMIS SUI.jpg"/>
          <p:cNvPicPr>
            <a:picLocks noGrp="1" noChangeAspect="1"/>
          </p:cNvPicPr>
          <p:nvPr>
            <p:ph idx="1"/>
          </p:nvPr>
        </p:nvPicPr>
        <p:blipFill>
          <a:blip r:embed="rId2"/>
          <a:stretch>
            <a:fillRect/>
          </a:stretch>
        </p:blipFill>
        <p:spPr>
          <a:xfrm>
            <a:off x="3048000" y="1066800"/>
            <a:ext cx="5638800" cy="4800183"/>
          </a:xfrm>
        </p:spPr>
      </p:pic>
      <p:sp>
        <p:nvSpPr>
          <p:cNvPr id="4" name="Title 1"/>
          <p:cNvSpPr txBox="1">
            <a:spLocks/>
          </p:cNvSpPr>
          <p:nvPr/>
        </p:nvSpPr>
        <p:spPr>
          <a:xfrm>
            <a:off x="685800" y="228601"/>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u="sng" dirty="0" smtClean="0">
                <a:solidFill>
                  <a:srgbClr val="014682"/>
                </a:solidFill>
                <a:effectLst>
                  <a:outerShdw blurRad="50800" dist="38100" dir="2700000" algn="tl" rotWithShape="0">
                    <a:prstClr val="black">
                      <a:alpha val="40000"/>
                    </a:prstClr>
                  </a:outerShdw>
                </a:effectLst>
                <a:latin typeface="Arial Black" pitchFamily="34" charset="0"/>
                <a:ea typeface="+mj-ea"/>
                <a:cs typeface="+mj-cs"/>
              </a:rPr>
              <a:t>VDMIS Smart Interface</a:t>
            </a:r>
            <a:endParaRPr kumimoji="0" lang="en-US" sz="2400" b="0" i="0" u="sng" strike="noStrike" kern="1200" cap="none" spc="0" normalizeH="0" noProof="0" dirty="0" smtClean="0">
              <a:ln>
                <a:noFill/>
              </a:ln>
              <a:solidFill>
                <a:srgbClr val="014682"/>
              </a:solidFill>
              <a:effectLst>
                <a:outerShdw blurRad="50800" dist="38100" dir="2700000" algn="tl" rotWithShape="0">
                  <a:prstClr val="black">
                    <a:alpha val="40000"/>
                  </a:prstClr>
                </a:outerShdw>
              </a:effectLst>
              <a:uLnTx/>
              <a:uFillTx/>
              <a:latin typeface="Arial Black" pitchFamily="34" charset="0"/>
              <a:ea typeface="+mj-ea"/>
              <a:cs typeface="+mj-cs"/>
            </a:endParaRPr>
          </a:p>
        </p:txBody>
      </p:sp>
      <p:sp>
        <p:nvSpPr>
          <p:cNvPr id="7" name="Content Placeholder 2"/>
          <p:cNvSpPr txBox="1">
            <a:spLocks/>
          </p:cNvSpPr>
          <p:nvPr/>
        </p:nvSpPr>
        <p:spPr>
          <a:xfrm>
            <a:off x="457200" y="1219200"/>
            <a:ext cx="2514600" cy="1905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1" u="none" strike="noStrike" kern="1200" cap="none" spc="0" normalizeH="0" baseline="0" noProof="0" dirty="0" smtClean="0">
                <a:ln>
                  <a:noFill/>
                </a:ln>
                <a:solidFill>
                  <a:schemeClr val="tx1"/>
                </a:solidFill>
                <a:effectLst/>
                <a:uLnTx/>
                <a:uFillTx/>
                <a:latin typeface="+mn-lt"/>
                <a:ea typeface="+mn-ea"/>
                <a:cs typeface="+mn-cs"/>
              </a:rPr>
              <a:t>External</a:t>
            </a:r>
            <a:r>
              <a:rPr kumimoji="0" lang="en-US" sz="1600" b="0" i="1" u="none" strike="noStrike" kern="1200" cap="none" spc="0" normalizeH="0" noProof="0" dirty="0" smtClean="0">
                <a:ln>
                  <a:noFill/>
                </a:ln>
                <a:solidFill>
                  <a:schemeClr val="tx1"/>
                </a:solidFill>
                <a:effectLst/>
                <a:uLnTx/>
                <a:uFillTx/>
                <a:latin typeface="+mn-lt"/>
                <a:ea typeface="+mn-ea"/>
                <a:cs typeface="+mn-cs"/>
              </a:rPr>
              <a:t> DMIS program Interface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baseline="0" dirty="0" smtClean="0"/>
              <a:t>Iconize with Pictures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baseline="0" dirty="0" smtClean="0"/>
              <a:t>Easy to use for untrained</a:t>
            </a:r>
            <a:r>
              <a:rPr lang="en-US" sz="1600" i="1" dirty="0" smtClean="0"/>
              <a:t> operators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i="1" baseline="0" dirty="0" smtClean="0"/>
              <a:t>Unlimited Pages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descr="SigmaNexWordSlogan.png"/>
          <p:cNvPicPr>
            <a:picLocks noChangeAspect="1"/>
          </p:cNvPicPr>
          <p:nvPr/>
        </p:nvPicPr>
        <p:blipFill>
          <a:blip r:embed="rId3" cstate="print"/>
          <a:stretch>
            <a:fillRect/>
          </a:stretch>
        </p:blipFill>
        <p:spPr>
          <a:xfrm>
            <a:off x="7391400" y="6172200"/>
            <a:ext cx="1436766" cy="47348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TotalTime>
  <Words>987</Words>
  <Application>Microsoft Office PowerPoint</Application>
  <PresentationFormat>On-screen Show (4:3)</PresentationFormat>
  <Paragraphs>174</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Slide 1</vt:lpstr>
      <vt:lpstr>Slide 2</vt:lpstr>
      <vt:lpstr>Controllers Supported by VDMIS</vt:lpstr>
      <vt:lpstr>Probe Heads Supported by VDMIS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HP64</dc:creator>
  <cp:lastModifiedBy>HP64</cp:lastModifiedBy>
  <cp:revision>105</cp:revision>
  <dcterms:created xsi:type="dcterms:W3CDTF">2021-05-10T20:41:18Z</dcterms:created>
  <dcterms:modified xsi:type="dcterms:W3CDTF">2021-05-14T18:14:00Z</dcterms:modified>
</cp:coreProperties>
</file>